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5"/>
  </p:notesMasterIdLst>
  <p:handoutMasterIdLst>
    <p:handoutMasterId r:id="rId36"/>
  </p:handoutMasterIdLst>
  <p:sldIdLst>
    <p:sldId id="299" r:id="rId5"/>
    <p:sldId id="267" r:id="rId6"/>
    <p:sldId id="290" r:id="rId7"/>
    <p:sldId id="703" r:id="rId8"/>
    <p:sldId id="705" r:id="rId9"/>
    <p:sldId id="292" r:id="rId10"/>
    <p:sldId id="686" r:id="rId11"/>
    <p:sldId id="696" r:id="rId12"/>
    <p:sldId id="538" r:id="rId13"/>
    <p:sldId id="698" r:id="rId14"/>
    <p:sldId id="682" r:id="rId15"/>
    <p:sldId id="685" r:id="rId16"/>
    <p:sldId id="707" r:id="rId17"/>
    <p:sldId id="699" r:id="rId18"/>
    <p:sldId id="706" r:id="rId19"/>
    <p:sldId id="708" r:id="rId20"/>
    <p:sldId id="709" r:id="rId21"/>
    <p:sldId id="710" r:id="rId22"/>
    <p:sldId id="700" r:id="rId23"/>
    <p:sldId id="711" r:id="rId24"/>
    <p:sldId id="717" r:id="rId25"/>
    <p:sldId id="713" r:id="rId26"/>
    <p:sldId id="714" r:id="rId27"/>
    <p:sldId id="704" r:id="rId28"/>
    <p:sldId id="701" r:id="rId29"/>
    <p:sldId id="712" r:id="rId30"/>
    <p:sldId id="715" r:id="rId31"/>
    <p:sldId id="716" r:id="rId32"/>
    <p:sldId id="702" r:id="rId33"/>
    <p:sldId id="289"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7">
          <p15:clr>
            <a:srgbClr val="A4A3A4"/>
          </p15:clr>
        </p15:guide>
        <p15:guide id="2" pos="73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华" initials="华"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366"/>
    <a:srgbClr val="001B36"/>
    <a:srgbClr val="404040"/>
    <a:srgbClr val="0C4A5F"/>
    <a:srgbClr val="B1A391"/>
    <a:srgbClr val="D9D9D9"/>
    <a:srgbClr val="10617E"/>
    <a:srgbClr val="F18927"/>
    <a:srgbClr val="AC9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896916-B2DF-429C-8CCE-92FF88953D2B}" v="1" dt="2022-11-30T02:01:00.554"/>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5837" autoAdjust="0"/>
  </p:normalViewPr>
  <p:slideViewPr>
    <p:cSldViewPr snapToGrid="0" showGuides="1">
      <p:cViewPr varScale="1">
        <p:scale>
          <a:sx n="62" d="100"/>
          <a:sy n="62" d="100"/>
        </p:scale>
        <p:origin x="846" y="72"/>
      </p:cViewPr>
      <p:guideLst>
        <p:guide orient="horz" pos="4107"/>
        <p:guide pos="7342"/>
      </p:guideLst>
    </p:cSldViewPr>
  </p:slideViewPr>
  <p:notesTextViewPr>
    <p:cViewPr>
      <p:scale>
        <a:sx n="1" d="1"/>
        <a:sy n="1" d="1"/>
      </p:scale>
      <p:origin x="0" y="0"/>
    </p:cViewPr>
  </p:notesTextViewPr>
  <p:sorterViewPr>
    <p:cViewPr>
      <p:scale>
        <a:sx n="100" d="100"/>
        <a:sy n="100" d="100"/>
      </p:scale>
      <p:origin x="0" y="-62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 ZHANG" userId="8f4f7fec-d40c-4fb0-a8c0-3b56c25144e1" providerId="ADAL" clId="{6A896916-B2DF-429C-8CCE-92FF88953D2B}"/>
    <pc:docChg chg="undo custSel modSld">
      <pc:chgData name="Angel ZHANG" userId="8f4f7fec-d40c-4fb0-a8c0-3b56c25144e1" providerId="ADAL" clId="{6A896916-B2DF-429C-8CCE-92FF88953D2B}" dt="2022-11-30T02:01:00.553" v="8"/>
      <pc:docMkLst>
        <pc:docMk/>
      </pc:docMkLst>
      <pc:sldChg chg="addSp delSp modSp mod">
        <pc:chgData name="Angel ZHANG" userId="8f4f7fec-d40c-4fb0-a8c0-3b56c25144e1" providerId="ADAL" clId="{6A896916-B2DF-429C-8CCE-92FF88953D2B}" dt="2022-11-30T02:01:00.553" v="8"/>
        <pc:sldMkLst>
          <pc:docMk/>
          <pc:sldMk cId="0" sldId="299"/>
        </pc:sldMkLst>
        <pc:spChg chg="add mod">
          <ac:chgData name="Angel ZHANG" userId="8f4f7fec-d40c-4fb0-a8c0-3b56c25144e1" providerId="ADAL" clId="{6A896916-B2DF-429C-8CCE-92FF88953D2B}" dt="2022-11-30T02:01:00.553" v="8"/>
          <ac:spMkLst>
            <pc:docMk/>
            <pc:sldMk cId="0" sldId="299"/>
            <ac:spMk id="9" creationId="{835D05E0-C727-1C1C-D35B-25217E490019}"/>
          </ac:spMkLst>
        </pc:spChg>
        <pc:picChg chg="add del">
          <ac:chgData name="Angel ZHANG" userId="8f4f7fec-d40c-4fb0-a8c0-3b56c25144e1" providerId="ADAL" clId="{6A896916-B2DF-429C-8CCE-92FF88953D2B}" dt="2022-11-30T02:00:21.046" v="1" actId="478"/>
          <ac:picMkLst>
            <pc:docMk/>
            <pc:sldMk cId="0" sldId="299"/>
            <ac:picMk id="6" creationId="{EEA785D9-0782-80A2-96D7-AFB5B886883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8F1D2-6892-4941-942E-94185DB2D809}"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zh-CN" altLang="en-US"/>
        </a:p>
      </dgm:t>
    </dgm:pt>
    <dgm:pt modelId="{DF0F67DE-0D9D-4BF9-8091-A74E327047BA}">
      <dgm:prSet phldrT="[文本]"/>
      <dgm:spPr/>
      <dgm:t>
        <a:bodyPr/>
        <a:lstStyle/>
        <a:p>
          <a:r>
            <a:rPr lang="zh-CN" altLang="en-US" dirty="0"/>
            <a:t>防僞 溯源</a:t>
          </a:r>
        </a:p>
      </dgm:t>
    </dgm:pt>
    <dgm:pt modelId="{FDA488FD-063D-47A7-BC94-8F59FF742081}" type="parTrans" cxnId="{6508374E-9709-4B5B-A3E6-136B2F4A5721}">
      <dgm:prSet/>
      <dgm:spPr/>
      <dgm:t>
        <a:bodyPr/>
        <a:lstStyle/>
        <a:p>
          <a:endParaRPr lang="zh-CN" altLang="en-US"/>
        </a:p>
      </dgm:t>
    </dgm:pt>
    <dgm:pt modelId="{ABDA258E-A528-4359-A58B-48425F074BD2}" type="sibTrans" cxnId="{6508374E-9709-4B5B-A3E6-136B2F4A5721}">
      <dgm:prSet/>
      <dgm:spPr/>
      <dgm:t>
        <a:bodyPr/>
        <a:lstStyle/>
        <a:p>
          <a:endParaRPr lang="zh-CN" altLang="en-US"/>
        </a:p>
      </dgm:t>
    </dgm:pt>
    <dgm:pt modelId="{39E1DEDA-A449-49D6-9858-7E94D4270BE5}">
      <dgm:prSet phldrT="[文本]"/>
      <dgm:spPr/>
      <dgm:t>
        <a:bodyPr/>
        <a:lstStyle/>
        <a:p>
          <a:r>
            <a:rPr lang="zh-CN" altLang="en-US" dirty="0"/>
            <a:t>產品防偽</a:t>
          </a:r>
          <a:endParaRPr lang="en-US" altLang="zh-CN" dirty="0"/>
        </a:p>
        <a:p>
          <a:r>
            <a:rPr lang="zh-CN" altLang="en-US" dirty="0"/>
            <a:t>品牌保護</a:t>
          </a:r>
        </a:p>
      </dgm:t>
    </dgm:pt>
    <dgm:pt modelId="{7DC87BD3-06E0-4004-A755-B4E606028129}" type="parTrans" cxnId="{D1FA1929-E336-438F-BE23-5BDECBE808C5}">
      <dgm:prSet/>
      <dgm:spPr/>
      <dgm:t>
        <a:bodyPr/>
        <a:lstStyle/>
        <a:p>
          <a:endParaRPr lang="zh-CN" altLang="en-US"/>
        </a:p>
      </dgm:t>
    </dgm:pt>
    <dgm:pt modelId="{8995B306-2A1C-4BA9-A085-879955863970}" type="sibTrans" cxnId="{D1FA1929-E336-438F-BE23-5BDECBE808C5}">
      <dgm:prSet/>
      <dgm:spPr/>
      <dgm:t>
        <a:bodyPr/>
        <a:lstStyle/>
        <a:p>
          <a:endParaRPr lang="zh-CN" altLang="en-US"/>
        </a:p>
      </dgm:t>
    </dgm:pt>
    <dgm:pt modelId="{DBEBCE37-671F-423D-82A2-E4D00C04FB5F}">
      <dgm:prSet phldrT="[文本]"/>
      <dgm:spPr/>
      <dgm:t>
        <a:bodyPr/>
        <a:lstStyle/>
        <a:p>
          <a:r>
            <a:rPr lang="zh-CN" altLang="en-US" dirty="0"/>
            <a:t>經銷</a:t>
          </a:r>
          <a:endParaRPr lang="en-US" altLang="zh-CN" dirty="0"/>
        </a:p>
        <a:p>
          <a:r>
            <a:rPr lang="zh-CN" altLang="en-US" dirty="0"/>
            <a:t>防竄貨</a:t>
          </a:r>
        </a:p>
      </dgm:t>
    </dgm:pt>
    <dgm:pt modelId="{0D523B04-9935-4281-9F9C-2AB1BA313A4E}" type="parTrans" cxnId="{24F30299-388E-4C0A-BBD8-2A6824B29A00}">
      <dgm:prSet/>
      <dgm:spPr/>
      <dgm:t>
        <a:bodyPr/>
        <a:lstStyle/>
        <a:p>
          <a:endParaRPr lang="zh-CN" altLang="en-US"/>
        </a:p>
      </dgm:t>
    </dgm:pt>
    <dgm:pt modelId="{C514FD7E-1B08-4FF0-B4C2-D044BAFE219C}" type="sibTrans" cxnId="{24F30299-388E-4C0A-BBD8-2A6824B29A00}">
      <dgm:prSet/>
      <dgm:spPr/>
      <dgm:t>
        <a:bodyPr/>
        <a:lstStyle/>
        <a:p>
          <a:endParaRPr lang="zh-CN" altLang="en-US"/>
        </a:p>
      </dgm:t>
    </dgm:pt>
    <dgm:pt modelId="{6BB01171-33C9-4391-AFFC-DBA5E070D178}">
      <dgm:prSet phldrT="[文本]"/>
      <dgm:spPr/>
      <dgm:t>
        <a:bodyPr/>
        <a:lstStyle/>
        <a:p>
          <a:r>
            <a:rPr lang="zh-CN" altLang="en-US" dirty="0"/>
            <a:t>吸粉</a:t>
          </a:r>
          <a:endParaRPr lang="en-US" altLang="zh-CN" dirty="0"/>
        </a:p>
        <a:p>
          <a:r>
            <a:rPr lang="zh-CN" altLang="en-US" dirty="0"/>
            <a:t>引流</a:t>
          </a:r>
        </a:p>
      </dgm:t>
    </dgm:pt>
    <dgm:pt modelId="{AA987185-C4BA-46F2-B541-3F7F83480E93}" type="parTrans" cxnId="{F3AEADAA-DC4A-487B-B6B8-0163F3E78022}">
      <dgm:prSet/>
      <dgm:spPr/>
      <dgm:t>
        <a:bodyPr/>
        <a:lstStyle/>
        <a:p>
          <a:endParaRPr lang="zh-CN" altLang="en-US"/>
        </a:p>
      </dgm:t>
    </dgm:pt>
    <dgm:pt modelId="{622D3392-CF9C-490F-B2F1-4329F6E29E6B}" type="sibTrans" cxnId="{F3AEADAA-DC4A-487B-B6B8-0163F3E78022}">
      <dgm:prSet/>
      <dgm:spPr/>
      <dgm:t>
        <a:bodyPr/>
        <a:lstStyle/>
        <a:p>
          <a:endParaRPr lang="zh-CN" altLang="en-US"/>
        </a:p>
      </dgm:t>
    </dgm:pt>
    <dgm:pt modelId="{95C936D7-1EE2-409E-BF9E-8D589AB9BE51}">
      <dgm:prSet phldrT="[文本]"/>
      <dgm:spPr/>
      <dgm:t>
        <a:bodyPr/>
        <a:lstStyle/>
        <a:p>
          <a:r>
            <a:rPr lang="zh-CN" altLang="en-US" dirty="0"/>
            <a:t>碼上精准</a:t>
          </a:r>
          <a:endParaRPr lang="en-US" altLang="zh-CN" dirty="0"/>
        </a:p>
        <a:p>
          <a:r>
            <a:rPr lang="zh-CN" altLang="en-US" dirty="0"/>
            <a:t>數字化行銷</a:t>
          </a:r>
        </a:p>
      </dgm:t>
    </dgm:pt>
    <dgm:pt modelId="{69C38902-B615-4FFF-8E08-A854CFF7C4BD}" type="parTrans" cxnId="{2940411A-03B3-4E56-B45B-2AEBAEC4B800}">
      <dgm:prSet/>
      <dgm:spPr/>
      <dgm:t>
        <a:bodyPr/>
        <a:lstStyle/>
        <a:p>
          <a:endParaRPr lang="zh-CN" altLang="en-US"/>
        </a:p>
      </dgm:t>
    </dgm:pt>
    <dgm:pt modelId="{D4DB56C8-C58F-41BD-BDCF-AA49FE6390A3}" type="sibTrans" cxnId="{2940411A-03B3-4E56-B45B-2AEBAEC4B800}">
      <dgm:prSet/>
      <dgm:spPr/>
      <dgm:t>
        <a:bodyPr/>
        <a:lstStyle/>
        <a:p>
          <a:endParaRPr lang="zh-CN" altLang="en-US"/>
        </a:p>
      </dgm:t>
    </dgm:pt>
    <dgm:pt modelId="{C52F74EC-0C06-42C6-8D84-061A8852ED23}">
      <dgm:prSet phldrT="[文本]"/>
      <dgm:spPr/>
      <dgm:t>
        <a:bodyPr/>
        <a:lstStyle/>
        <a:p>
          <a:r>
            <a:rPr lang="zh-CN" altLang="en-US" dirty="0"/>
            <a:t>大數據搜集分析</a:t>
          </a:r>
        </a:p>
      </dgm:t>
    </dgm:pt>
    <dgm:pt modelId="{63B985DD-7A2C-480F-BB37-A591BF0E5DC8}" type="parTrans" cxnId="{EEC59AAD-3D78-4865-A286-191955BA9A98}">
      <dgm:prSet/>
      <dgm:spPr/>
      <dgm:t>
        <a:bodyPr/>
        <a:lstStyle/>
        <a:p>
          <a:endParaRPr lang="zh-CN" altLang="en-US"/>
        </a:p>
      </dgm:t>
    </dgm:pt>
    <dgm:pt modelId="{D8F5AB96-E5A1-4F2A-9512-488BA1C34725}" type="sibTrans" cxnId="{EEC59AAD-3D78-4865-A286-191955BA9A98}">
      <dgm:prSet/>
      <dgm:spPr/>
      <dgm:t>
        <a:bodyPr/>
        <a:lstStyle/>
        <a:p>
          <a:endParaRPr lang="zh-CN" altLang="en-US"/>
        </a:p>
      </dgm:t>
    </dgm:pt>
    <dgm:pt modelId="{46EA09EF-DDD0-440E-AB4C-2B051E244F69}">
      <dgm:prSet phldrT="[文本]"/>
      <dgm:spPr/>
      <dgm:t>
        <a:bodyPr/>
        <a:lstStyle/>
        <a:p>
          <a:r>
            <a:rPr lang="zh-CN" altLang="en-US" dirty="0"/>
            <a:t>品質安全追溯追責</a:t>
          </a:r>
        </a:p>
      </dgm:t>
    </dgm:pt>
    <dgm:pt modelId="{67AC7EE2-1113-4E19-AD69-CFA292320945}" type="parTrans" cxnId="{3151D0F4-C0D6-4612-AE37-05129BC55195}">
      <dgm:prSet/>
      <dgm:spPr/>
      <dgm:t>
        <a:bodyPr/>
        <a:lstStyle/>
        <a:p>
          <a:endParaRPr lang="zh-CN" altLang="en-US"/>
        </a:p>
      </dgm:t>
    </dgm:pt>
    <dgm:pt modelId="{06887537-FB84-461C-88B5-C52B20B038B3}" type="sibTrans" cxnId="{3151D0F4-C0D6-4612-AE37-05129BC55195}">
      <dgm:prSet/>
      <dgm:spPr/>
      <dgm:t>
        <a:bodyPr/>
        <a:lstStyle/>
        <a:p>
          <a:endParaRPr lang="zh-CN" altLang="en-US"/>
        </a:p>
      </dgm:t>
    </dgm:pt>
    <dgm:pt modelId="{9160ABAD-0E24-480D-9D82-9F69B01A351F}" type="pres">
      <dgm:prSet presAssocID="{7208F1D2-6892-4941-942E-94185DB2D809}" presName="Name0" presStyleCnt="0">
        <dgm:presLayoutVars>
          <dgm:chMax val="1"/>
          <dgm:dir/>
          <dgm:animLvl val="ctr"/>
          <dgm:resizeHandles val="exact"/>
        </dgm:presLayoutVars>
      </dgm:prSet>
      <dgm:spPr/>
    </dgm:pt>
    <dgm:pt modelId="{B2F0EA04-B203-4615-A898-CC3495DB36AA}" type="pres">
      <dgm:prSet presAssocID="{DF0F67DE-0D9D-4BF9-8091-A74E327047BA}" presName="centerShape" presStyleLbl="node0" presStyleIdx="0" presStyleCnt="1"/>
      <dgm:spPr/>
    </dgm:pt>
    <dgm:pt modelId="{4566ACAA-4B8C-4A15-88BE-68FF9B94DE8B}" type="pres">
      <dgm:prSet presAssocID="{7DC87BD3-06E0-4004-A755-B4E606028129}" presName="parTrans" presStyleLbl="sibTrans2D1" presStyleIdx="0" presStyleCnt="6"/>
      <dgm:spPr/>
    </dgm:pt>
    <dgm:pt modelId="{32628F6A-373C-4A5C-8B6D-9A4D4F21787C}" type="pres">
      <dgm:prSet presAssocID="{7DC87BD3-06E0-4004-A755-B4E606028129}" presName="connectorText" presStyleLbl="sibTrans2D1" presStyleIdx="0" presStyleCnt="6"/>
      <dgm:spPr/>
    </dgm:pt>
    <dgm:pt modelId="{FBD76B2F-F6D1-433D-8041-08B469B0ADB0}" type="pres">
      <dgm:prSet presAssocID="{39E1DEDA-A449-49D6-9858-7E94D4270BE5}" presName="node" presStyleLbl="node1" presStyleIdx="0" presStyleCnt="6">
        <dgm:presLayoutVars>
          <dgm:bulletEnabled val="1"/>
        </dgm:presLayoutVars>
      </dgm:prSet>
      <dgm:spPr/>
    </dgm:pt>
    <dgm:pt modelId="{C94A7796-27EB-4075-92BC-3102525DF46F}" type="pres">
      <dgm:prSet presAssocID="{67AC7EE2-1113-4E19-AD69-CFA292320945}" presName="parTrans" presStyleLbl="sibTrans2D1" presStyleIdx="1" presStyleCnt="6"/>
      <dgm:spPr/>
    </dgm:pt>
    <dgm:pt modelId="{99C8D0B8-9643-4AC8-8DAB-A941BF4A8800}" type="pres">
      <dgm:prSet presAssocID="{67AC7EE2-1113-4E19-AD69-CFA292320945}" presName="connectorText" presStyleLbl="sibTrans2D1" presStyleIdx="1" presStyleCnt="6"/>
      <dgm:spPr/>
    </dgm:pt>
    <dgm:pt modelId="{8D2B5E1B-BD89-4748-AF94-BB5C9570A17C}" type="pres">
      <dgm:prSet presAssocID="{46EA09EF-DDD0-440E-AB4C-2B051E244F69}" presName="node" presStyleLbl="node1" presStyleIdx="1" presStyleCnt="6">
        <dgm:presLayoutVars>
          <dgm:bulletEnabled val="1"/>
        </dgm:presLayoutVars>
      </dgm:prSet>
      <dgm:spPr/>
    </dgm:pt>
    <dgm:pt modelId="{6BF6FFEA-4E8F-4A96-BD5D-8CFBBDA82E65}" type="pres">
      <dgm:prSet presAssocID="{0D523B04-9935-4281-9F9C-2AB1BA313A4E}" presName="parTrans" presStyleLbl="sibTrans2D1" presStyleIdx="2" presStyleCnt="6"/>
      <dgm:spPr/>
    </dgm:pt>
    <dgm:pt modelId="{AE57A15B-7C49-47A3-81AE-52490ED7157E}" type="pres">
      <dgm:prSet presAssocID="{0D523B04-9935-4281-9F9C-2AB1BA313A4E}" presName="connectorText" presStyleLbl="sibTrans2D1" presStyleIdx="2" presStyleCnt="6"/>
      <dgm:spPr/>
    </dgm:pt>
    <dgm:pt modelId="{485717D2-9FA0-40B5-895E-0FCCF330DB32}" type="pres">
      <dgm:prSet presAssocID="{DBEBCE37-671F-423D-82A2-E4D00C04FB5F}" presName="node" presStyleLbl="node1" presStyleIdx="2" presStyleCnt="6">
        <dgm:presLayoutVars>
          <dgm:bulletEnabled val="1"/>
        </dgm:presLayoutVars>
      </dgm:prSet>
      <dgm:spPr/>
    </dgm:pt>
    <dgm:pt modelId="{4D981D35-4C86-4EED-AF5D-F46A1BFA98CF}" type="pres">
      <dgm:prSet presAssocID="{63B985DD-7A2C-480F-BB37-A591BF0E5DC8}" presName="parTrans" presStyleLbl="sibTrans2D1" presStyleIdx="3" presStyleCnt="6"/>
      <dgm:spPr/>
    </dgm:pt>
    <dgm:pt modelId="{C4F3195F-4A03-4FF6-B8A9-E77C6F347149}" type="pres">
      <dgm:prSet presAssocID="{63B985DD-7A2C-480F-BB37-A591BF0E5DC8}" presName="connectorText" presStyleLbl="sibTrans2D1" presStyleIdx="3" presStyleCnt="6"/>
      <dgm:spPr/>
    </dgm:pt>
    <dgm:pt modelId="{4F99ADF1-074F-4A4B-B1DC-8ABAF4C7E451}" type="pres">
      <dgm:prSet presAssocID="{C52F74EC-0C06-42C6-8D84-061A8852ED23}" presName="node" presStyleLbl="node1" presStyleIdx="3" presStyleCnt="6">
        <dgm:presLayoutVars>
          <dgm:bulletEnabled val="1"/>
        </dgm:presLayoutVars>
      </dgm:prSet>
      <dgm:spPr/>
    </dgm:pt>
    <dgm:pt modelId="{00A8564E-E31C-4915-8ED0-1B8A859E581B}" type="pres">
      <dgm:prSet presAssocID="{AA987185-C4BA-46F2-B541-3F7F83480E93}" presName="parTrans" presStyleLbl="sibTrans2D1" presStyleIdx="4" presStyleCnt="6"/>
      <dgm:spPr/>
    </dgm:pt>
    <dgm:pt modelId="{BA4CC195-E0B4-4C1A-8D68-DDF059CE17AB}" type="pres">
      <dgm:prSet presAssocID="{AA987185-C4BA-46F2-B541-3F7F83480E93}" presName="connectorText" presStyleLbl="sibTrans2D1" presStyleIdx="4" presStyleCnt="6"/>
      <dgm:spPr/>
    </dgm:pt>
    <dgm:pt modelId="{81B45A56-5415-44AC-AD8F-3CEB14E9CDA8}" type="pres">
      <dgm:prSet presAssocID="{6BB01171-33C9-4391-AFFC-DBA5E070D178}" presName="node" presStyleLbl="node1" presStyleIdx="4" presStyleCnt="6">
        <dgm:presLayoutVars>
          <dgm:bulletEnabled val="1"/>
        </dgm:presLayoutVars>
      </dgm:prSet>
      <dgm:spPr/>
    </dgm:pt>
    <dgm:pt modelId="{40E22318-BE65-47B7-A41C-3E15489376FE}" type="pres">
      <dgm:prSet presAssocID="{69C38902-B615-4FFF-8E08-A854CFF7C4BD}" presName="parTrans" presStyleLbl="sibTrans2D1" presStyleIdx="5" presStyleCnt="6"/>
      <dgm:spPr/>
    </dgm:pt>
    <dgm:pt modelId="{D01377A5-69E5-47DB-BD75-87452706BB9D}" type="pres">
      <dgm:prSet presAssocID="{69C38902-B615-4FFF-8E08-A854CFF7C4BD}" presName="connectorText" presStyleLbl="sibTrans2D1" presStyleIdx="5" presStyleCnt="6"/>
      <dgm:spPr/>
    </dgm:pt>
    <dgm:pt modelId="{5A988C27-7566-4BC9-9CA7-73DE6A87B176}" type="pres">
      <dgm:prSet presAssocID="{95C936D7-1EE2-409E-BF9E-8D589AB9BE51}" presName="node" presStyleLbl="node1" presStyleIdx="5" presStyleCnt="6">
        <dgm:presLayoutVars>
          <dgm:bulletEnabled val="1"/>
        </dgm:presLayoutVars>
      </dgm:prSet>
      <dgm:spPr/>
    </dgm:pt>
  </dgm:ptLst>
  <dgm:cxnLst>
    <dgm:cxn modelId="{4EB84718-2B76-4E7C-9DB0-FBBB4CDAA510}" type="presOf" srcId="{46EA09EF-DDD0-440E-AB4C-2B051E244F69}" destId="{8D2B5E1B-BD89-4748-AF94-BB5C9570A17C}" srcOrd="0" destOrd="0" presId="urn:microsoft.com/office/officeart/2005/8/layout/radial5"/>
    <dgm:cxn modelId="{2940411A-03B3-4E56-B45B-2AEBAEC4B800}" srcId="{DF0F67DE-0D9D-4BF9-8091-A74E327047BA}" destId="{95C936D7-1EE2-409E-BF9E-8D589AB9BE51}" srcOrd="5" destOrd="0" parTransId="{69C38902-B615-4FFF-8E08-A854CFF7C4BD}" sibTransId="{D4DB56C8-C58F-41BD-BDCF-AA49FE6390A3}"/>
    <dgm:cxn modelId="{FDF41823-F443-4DC8-AD02-80A885878D3A}" type="presOf" srcId="{69C38902-B615-4FFF-8E08-A854CFF7C4BD}" destId="{40E22318-BE65-47B7-A41C-3E15489376FE}" srcOrd="0" destOrd="0" presId="urn:microsoft.com/office/officeart/2005/8/layout/radial5"/>
    <dgm:cxn modelId="{D1FA1929-E336-438F-BE23-5BDECBE808C5}" srcId="{DF0F67DE-0D9D-4BF9-8091-A74E327047BA}" destId="{39E1DEDA-A449-49D6-9858-7E94D4270BE5}" srcOrd="0" destOrd="0" parTransId="{7DC87BD3-06E0-4004-A755-B4E606028129}" sibTransId="{8995B306-2A1C-4BA9-A085-879955863970}"/>
    <dgm:cxn modelId="{A35B742C-C141-41EF-9FB1-AEABBD575BF2}" type="presOf" srcId="{7208F1D2-6892-4941-942E-94185DB2D809}" destId="{9160ABAD-0E24-480D-9D82-9F69B01A351F}" srcOrd="0" destOrd="0" presId="urn:microsoft.com/office/officeart/2005/8/layout/radial5"/>
    <dgm:cxn modelId="{6A2A9C5D-A0E9-4D06-BDAA-31423AA2AD45}" type="presOf" srcId="{63B985DD-7A2C-480F-BB37-A591BF0E5DC8}" destId="{C4F3195F-4A03-4FF6-B8A9-E77C6F347149}" srcOrd="1" destOrd="0" presId="urn:microsoft.com/office/officeart/2005/8/layout/radial5"/>
    <dgm:cxn modelId="{EF1CB960-AB1E-41D7-AC00-24A6BF2CA50F}" type="presOf" srcId="{39E1DEDA-A449-49D6-9858-7E94D4270BE5}" destId="{FBD76B2F-F6D1-433D-8041-08B469B0ADB0}" srcOrd="0" destOrd="0" presId="urn:microsoft.com/office/officeart/2005/8/layout/radial5"/>
    <dgm:cxn modelId="{10284E64-DA4E-472E-809D-97C522F3D43D}" type="presOf" srcId="{63B985DD-7A2C-480F-BB37-A591BF0E5DC8}" destId="{4D981D35-4C86-4EED-AF5D-F46A1BFA98CF}" srcOrd="0" destOrd="0" presId="urn:microsoft.com/office/officeart/2005/8/layout/radial5"/>
    <dgm:cxn modelId="{6508374E-9709-4B5B-A3E6-136B2F4A5721}" srcId="{7208F1D2-6892-4941-942E-94185DB2D809}" destId="{DF0F67DE-0D9D-4BF9-8091-A74E327047BA}" srcOrd="0" destOrd="0" parTransId="{FDA488FD-063D-47A7-BC94-8F59FF742081}" sibTransId="{ABDA258E-A528-4359-A58B-48425F074BD2}"/>
    <dgm:cxn modelId="{04425576-7D40-401D-883B-B3DCA1370281}" type="presOf" srcId="{DF0F67DE-0D9D-4BF9-8091-A74E327047BA}" destId="{B2F0EA04-B203-4615-A898-CC3495DB36AA}" srcOrd="0" destOrd="0" presId="urn:microsoft.com/office/officeart/2005/8/layout/radial5"/>
    <dgm:cxn modelId="{24F30299-388E-4C0A-BBD8-2A6824B29A00}" srcId="{DF0F67DE-0D9D-4BF9-8091-A74E327047BA}" destId="{DBEBCE37-671F-423D-82A2-E4D00C04FB5F}" srcOrd="2" destOrd="0" parTransId="{0D523B04-9935-4281-9F9C-2AB1BA313A4E}" sibTransId="{C514FD7E-1B08-4FF0-B4C2-D044BAFE219C}"/>
    <dgm:cxn modelId="{E34196A5-7D53-41B2-9496-CDDEDF2D93A3}" type="presOf" srcId="{69C38902-B615-4FFF-8E08-A854CFF7C4BD}" destId="{D01377A5-69E5-47DB-BD75-87452706BB9D}" srcOrd="1" destOrd="0" presId="urn:microsoft.com/office/officeart/2005/8/layout/radial5"/>
    <dgm:cxn modelId="{141CC9A5-D285-457D-85E7-3DABA52295DC}" type="presOf" srcId="{95C936D7-1EE2-409E-BF9E-8D589AB9BE51}" destId="{5A988C27-7566-4BC9-9CA7-73DE6A87B176}" srcOrd="0" destOrd="0" presId="urn:microsoft.com/office/officeart/2005/8/layout/radial5"/>
    <dgm:cxn modelId="{76E334A6-F04C-48A8-A6D0-64806CBA2E29}" type="presOf" srcId="{7DC87BD3-06E0-4004-A755-B4E606028129}" destId="{4566ACAA-4B8C-4A15-88BE-68FF9B94DE8B}" srcOrd="0" destOrd="0" presId="urn:microsoft.com/office/officeart/2005/8/layout/radial5"/>
    <dgm:cxn modelId="{81DF71A8-6DEA-478D-A6C3-DBA16B565BBB}" type="presOf" srcId="{0D523B04-9935-4281-9F9C-2AB1BA313A4E}" destId="{6BF6FFEA-4E8F-4A96-BD5D-8CFBBDA82E65}" srcOrd="0" destOrd="0" presId="urn:microsoft.com/office/officeart/2005/8/layout/radial5"/>
    <dgm:cxn modelId="{F3AEADAA-DC4A-487B-B6B8-0163F3E78022}" srcId="{DF0F67DE-0D9D-4BF9-8091-A74E327047BA}" destId="{6BB01171-33C9-4391-AFFC-DBA5E070D178}" srcOrd="4" destOrd="0" parTransId="{AA987185-C4BA-46F2-B541-3F7F83480E93}" sibTransId="{622D3392-CF9C-490F-B2F1-4329F6E29E6B}"/>
    <dgm:cxn modelId="{D69C8FAC-CD64-498E-AE19-E9BA374C10E8}" type="presOf" srcId="{AA987185-C4BA-46F2-B541-3F7F83480E93}" destId="{BA4CC195-E0B4-4C1A-8D68-DDF059CE17AB}" srcOrd="1" destOrd="0" presId="urn:microsoft.com/office/officeart/2005/8/layout/radial5"/>
    <dgm:cxn modelId="{EEC59AAD-3D78-4865-A286-191955BA9A98}" srcId="{DF0F67DE-0D9D-4BF9-8091-A74E327047BA}" destId="{C52F74EC-0C06-42C6-8D84-061A8852ED23}" srcOrd="3" destOrd="0" parTransId="{63B985DD-7A2C-480F-BB37-A591BF0E5DC8}" sibTransId="{D8F5AB96-E5A1-4F2A-9512-488BA1C34725}"/>
    <dgm:cxn modelId="{580AD6BD-A4F1-4A96-9274-B5BBF8F5906A}" type="presOf" srcId="{DBEBCE37-671F-423D-82A2-E4D00C04FB5F}" destId="{485717D2-9FA0-40B5-895E-0FCCF330DB32}" srcOrd="0" destOrd="0" presId="urn:microsoft.com/office/officeart/2005/8/layout/radial5"/>
    <dgm:cxn modelId="{6D6074CE-6061-4499-A031-E43D13795AD2}" type="presOf" srcId="{67AC7EE2-1113-4E19-AD69-CFA292320945}" destId="{99C8D0B8-9643-4AC8-8DAB-A941BF4A8800}" srcOrd="1" destOrd="0" presId="urn:microsoft.com/office/officeart/2005/8/layout/radial5"/>
    <dgm:cxn modelId="{8BF6EBD1-EB68-4DDC-8336-37F509FBBD5A}" type="presOf" srcId="{C52F74EC-0C06-42C6-8D84-061A8852ED23}" destId="{4F99ADF1-074F-4A4B-B1DC-8ABAF4C7E451}" srcOrd="0" destOrd="0" presId="urn:microsoft.com/office/officeart/2005/8/layout/radial5"/>
    <dgm:cxn modelId="{2C3A4BD6-B6F5-402E-B7D8-57ED1DF6D6CC}" type="presOf" srcId="{0D523B04-9935-4281-9F9C-2AB1BA313A4E}" destId="{AE57A15B-7C49-47A3-81AE-52490ED7157E}" srcOrd="1" destOrd="0" presId="urn:microsoft.com/office/officeart/2005/8/layout/radial5"/>
    <dgm:cxn modelId="{DE982FF3-0BDC-428A-A012-375682973E1F}" type="presOf" srcId="{6BB01171-33C9-4391-AFFC-DBA5E070D178}" destId="{81B45A56-5415-44AC-AD8F-3CEB14E9CDA8}" srcOrd="0" destOrd="0" presId="urn:microsoft.com/office/officeart/2005/8/layout/radial5"/>
    <dgm:cxn modelId="{C8A845F4-FFEC-43EA-BF58-B038C2D95B0A}" type="presOf" srcId="{AA987185-C4BA-46F2-B541-3F7F83480E93}" destId="{00A8564E-E31C-4915-8ED0-1B8A859E581B}" srcOrd="0" destOrd="0" presId="urn:microsoft.com/office/officeart/2005/8/layout/radial5"/>
    <dgm:cxn modelId="{3151D0F4-C0D6-4612-AE37-05129BC55195}" srcId="{DF0F67DE-0D9D-4BF9-8091-A74E327047BA}" destId="{46EA09EF-DDD0-440E-AB4C-2B051E244F69}" srcOrd="1" destOrd="0" parTransId="{67AC7EE2-1113-4E19-AD69-CFA292320945}" sibTransId="{06887537-FB84-461C-88B5-C52B20B038B3}"/>
    <dgm:cxn modelId="{2C7BCFF5-E287-4E28-887F-75902E4F31E0}" type="presOf" srcId="{7DC87BD3-06E0-4004-A755-B4E606028129}" destId="{32628F6A-373C-4A5C-8B6D-9A4D4F21787C}" srcOrd="1" destOrd="0" presId="urn:microsoft.com/office/officeart/2005/8/layout/radial5"/>
    <dgm:cxn modelId="{3A8E21FE-2996-421D-BBB2-C8DAA1FA1D84}" type="presOf" srcId="{67AC7EE2-1113-4E19-AD69-CFA292320945}" destId="{C94A7796-27EB-4075-92BC-3102525DF46F}" srcOrd="0" destOrd="0" presId="urn:microsoft.com/office/officeart/2005/8/layout/radial5"/>
    <dgm:cxn modelId="{882442B5-B556-4796-AEB8-2F6F9D177155}" type="presParOf" srcId="{9160ABAD-0E24-480D-9D82-9F69B01A351F}" destId="{B2F0EA04-B203-4615-A898-CC3495DB36AA}" srcOrd="0" destOrd="0" presId="urn:microsoft.com/office/officeart/2005/8/layout/radial5"/>
    <dgm:cxn modelId="{0419F01A-B2EE-4AC2-8D1F-BDECEA922DE5}" type="presParOf" srcId="{9160ABAD-0E24-480D-9D82-9F69B01A351F}" destId="{4566ACAA-4B8C-4A15-88BE-68FF9B94DE8B}" srcOrd="1" destOrd="0" presId="urn:microsoft.com/office/officeart/2005/8/layout/radial5"/>
    <dgm:cxn modelId="{02FD7436-5FBF-4A01-B879-2DDF102E3E5F}" type="presParOf" srcId="{4566ACAA-4B8C-4A15-88BE-68FF9B94DE8B}" destId="{32628F6A-373C-4A5C-8B6D-9A4D4F21787C}" srcOrd="0" destOrd="0" presId="urn:microsoft.com/office/officeart/2005/8/layout/radial5"/>
    <dgm:cxn modelId="{0F5C0241-DFB5-43FE-9E71-A2B187D59D51}" type="presParOf" srcId="{9160ABAD-0E24-480D-9D82-9F69B01A351F}" destId="{FBD76B2F-F6D1-433D-8041-08B469B0ADB0}" srcOrd="2" destOrd="0" presId="urn:microsoft.com/office/officeart/2005/8/layout/radial5"/>
    <dgm:cxn modelId="{F0C0603E-4242-407C-AAA5-9C37B95FEC86}" type="presParOf" srcId="{9160ABAD-0E24-480D-9D82-9F69B01A351F}" destId="{C94A7796-27EB-4075-92BC-3102525DF46F}" srcOrd="3" destOrd="0" presId="urn:microsoft.com/office/officeart/2005/8/layout/radial5"/>
    <dgm:cxn modelId="{CFA529C8-8077-4562-9D1A-22627B20E7DA}" type="presParOf" srcId="{C94A7796-27EB-4075-92BC-3102525DF46F}" destId="{99C8D0B8-9643-4AC8-8DAB-A941BF4A8800}" srcOrd="0" destOrd="0" presId="urn:microsoft.com/office/officeart/2005/8/layout/radial5"/>
    <dgm:cxn modelId="{0FC54F16-5909-40EE-AC61-5D22C533A06C}" type="presParOf" srcId="{9160ABAD-0E24-480D-9D82-9F69B01A351F}" destId="{8D2B5E1B-BD89-4748-AF94-BB5C9570A17C}" srcOrd="4" destOrd="0" presId="urn:microsoft.com/office/officeart/2005/8/layout/radial5"/>
    <dgm:cxn modelId="{E3A54C8F-EB5B-4C5D-AABD-1902C1C7C19F}" type="presParOf" srcId="{9160ABAD-0E24-480D-9D82-9F69B01A351F}" destId="{6BF6FFEA-4E8F-4A96-BD5D-8CFBBDA82E65}" srcOrd="5" destOrd="0" presId="urn:microsoft.com/office/officeart/2005/8/layout/radial5"/>
    <dgm:cxn modelId="{DC2CA91C-3464-4C13-A438-0B31645E6A82}" type="presParOf" srcId="{6BF6FFEA-4E8F-4A96-BD5D-8CFBBDA82E65}" destId="{AE57A15B-7C49-47A3-81AE-52490ED7157E}" srcOrd="0" destOrd="0" presId="urn:microsoft.com/office/officeart/2005/8/layout/radial5"/>
    <dgm:cxn modelId="{53FB5EBB-8ADD-4C99-9014-984020F0D1FB}" type="presParOf" srcId="{9160ABAD-0E24-480D-9D82-9F69B01A351F}" destId="{485717D2-9FA0-40B5-895E-0FCCF330DB32}" srcOrd="6" destOrd="0" presId="urn:microsoft.com/office/officeart/2005/8/layout/radial5"/>
    <dgm:cxn modelId="{CFB6E6BF-BD51-41DA-B7F5-537CC5083FB2}" type="presParOf" srcId="{9160ABAD-0E24-480D-9D82-9F69B01A351F}" destId="{4D981D35-4C86-4EED-AF5D-F46A1BFA98CF}" srcOrd="7" destOrd="0" presId="urn:microsoft.com/office/officeart/2005/8/layout/radial5"/>
    <dgm:cxn modelId="{A9F12E99-A503-411C-884D-8B5A1ECC36B8}" type="presParOf" srcId="{4D981D35-4C86-4EED-AF5D-F46A1BFA98CF}" destId="{C4F3195F-4A03-4FF6-B8A9-E77C6F347149}" srcOrd="0" destOrd="0" presId="urn:microsoft.com/office/officeart/2005/8/layout/radial5"/>
    <dgm:cxn modelId="{5C91DB5B-2F18-4726-A6F7-82650AE76150}" type="presParOf" srcId="{9160ABAD-0E24-480D-9D82-9F69B01A351F}" destId="{4F99ADF1-074F-4A4B-B1DC-8ABAF4C7E451}" srcOrd="8" destOrd="0" presId="urn:microsoft.com/office/officeart/2005/8/layout/radial5"/>
    <dgm:cxn modelId="{B7F94EE4-132A-48D5-906C-C4D81D73068F}" type="presParOf" srcId="{9160ABAD-0E24-480D-9D82-9F69B01A351F}" destId="{00A8564E-E31C-4915-8ED0-1B8A859E581B}" srcOrd="9" destOrd="0" presId="urn:microsoft.com/office/officeart/2005/8/layout/radial5"/>
    <dgm:cxn modelId="{48ACAF65-EFCD-46D9-B25F-BEAA11F23FD1}" type="presParOf" srcId="{00A8564E-E31C-4915-8ED0-1B8A859E581B}" destId="{BA4CC195-E0B4-4C1A-8D68-DDF059CE17AB}" srcOrd="0" destOrd="0" presId="urn:microsoft.com/office/officeart/2005/8/layout/radial5"/>
    <dgm:cxn modelId="{793B7F11-3337-4913-ABA3-022A8AC5CC7F}" type="presParOf" srcId="{9160ABAD-0E24-480D-9D82-9F69B01A351F}" destId="{81B45A56-5415-44AC-AD8F-3CEB14E9CDA8}" srcOrd="10" destOrd="0" presId="urn:microsoft.com/office/officeart/2005/8/layout/radial5"/>
    <dgm:cxn modelId="{92FC0298-67AA-42CA-A13C-741129BDDE80}" type="presParOf" srcId="{9160ABAD-0E24-480D-9D82-9F69B01A351F}" destId="{40E22318-BE65-47B7-A41C-3E15489376FE}" srcOrd="11" destOrd="0" presId="urn:microsoft.com/office/officeart/2005/8/layout/radial5"/>
    <dgm:cxn modelId="{055BFEF1-5004-4B10-A611-50697104164A}" type="presParOf" srcId="{40E22318-BE65-47B7-A41C-3E15489376FE}" destId="{D01377A5-69E5-47DB-BD75-87452706BB9D}" srcOrd="0" destOrd="0" presId="urn:microsoft.com/office/officeart/2005/8/layout/radial5"/>
    <dgm:cxn modelId="{FEC77C89-016C-448B-91CB-AB8FE0A326D3}" type="presParOf" srcId="{9160ABAD-0E24-480D-9D82-9F69B01A351F}" destId="{5A988C27-7566-4BC9-9CA7-73DE6A87B176}"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0EA04-B203-4615-A898-CC3495DB36AA}">
      <dsp:nvSpPr>
        <dsp:cNvPr id="0" name=""/>
        <dsp:cNvSpPr/>
      </dsp:nvSpPr>
      <dsp:spPr>
        <a:xfrm>
          <a:off x="3403978" y="2030068"/>
          <a:ext cx="1447043" cy="144704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防僞 溯源</a:t>
          </a:r>
        </a:p>
      </dsp:txBody>
      <dsp:txXfrm>
        <a:off x="3615893" y="2241983"/>
        <a:ext cx="1023213" cy="1023213"/>
      </dsp:txXfrm>
    </dsp:sp>
    <dsp:sp modelId="{4566ACAA-4B8C-4A15-88BE-68FF9B94DE8B}">
      <dsp:nvSpPr>
        <dsp:cNvPr id="0" name=""/>
        <dsp:cNvSpPr/>
      </dsp:nvSpPr>
      <dsp:spPr>
        <a:xfrm rot="16200000">
          <a:off x="3973922" y="1502994"/>
          <a:ext cx="307155" cy="49199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CN" altLang="en-US" sz="1500" kern="1200"/>
        </a:p>
      </dsp:txBody>
      <dsp:txXfrm>
        <a:off x="4019995" y="1647466"/>
        <a:ext cx="215009" cy="295196"/>
      </dsp:txXfrm>
    </dsp:sp>
    <dsp:sp modelId="{FBD76B2F-F6D1-433D-8041-08B469B0ADB0}">
      <dsp:nvSpPr>
        <dsp:cNvPr id="0" name=""/>
        <dsp:cNvSpPr/>
      </dsp:nvSpPr>
      <dsp:spPr>
        <a:xfrm>
          <a:off x="3403978" y="3486"/>
          <a:ext cx="1447043" cy="144704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產品防偽</a:t>
          </a:r>
          <a:endParaRPr lang="en-US" altLang="zh-CN" sz="1500" kern="1200" dirty="0"/>
        </a:p>
        <a:p>
          <a:pPr marL="0" lvl="0" indent="0" algn="ctr" defTabSz="666750">
            <a:lnSpc>
              <a:spcPct val="90000"/>
            </a:lnSpc>
            <a:spcBef>
              <a:spcPct val="0"/>
            </a:spcBef>
            <a:spcAft>
              <a:spcPct val="35000"/>
            </a:spcAft>
            <a:buNone/>
          </a:pPr>
          <a:r>
            <a:rPr lang="zh-CN" altLang="en-US" sz="1500" kern="1200" dirty="0"/>
            <a:t>品牌保護</a:t>
          </a:r>
        </a:p>
      </dsp:txBody>
      <dsp:txXfrm>
        <a:off x="3615893" y="215401"/>
        <a:ext cx="1023213" cy="1023213"/>
      </dsp:txXfrm>
    </dsp:sp>
    <dsp:sp modelId="{C94A7796-27EB-4075-92BC-3102525DF46F}">
      <dsp:nvSpPr>
        <dsp:cNvPr id="0" name=""/>
        <dsp:cNvSpPr/>
      </dsp:nvSpPr>
      <dsp:spPr>
        <a:xfrm rot="19800000">
          <a:off x="4843929" y="2005294"/>
          <a:ext cx="307155" cy="491994"/>
        </a:xfrm>
        <a:prstGeom prst="rightArrow">
          <a:avLst>
            <a:gd name="adj1" fmla="val 60000"/>
            <a:gd name="adj2" fmla="val 50000"/>
          </a:avLst>
        </a:prstGeom>
        <a:solidFill>
          <a:schemeClr val="accent3">
            <a:hueOff val="1825821"/>
            <a:satOff val="-1487"/>
            <a:lumOff val="-50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CN" altLang="en-US" sz="1500" kern="1200"/>
        </a:p>
      </dsp:txBody>
      <dsp:txXfrm>
        <a:off x="4850102" y="2126730"/>
        <a:ext cx="215009" cy="295196"/>
      </dsp:txXfrm>
    </dsp:sp>
    <dsp:sp modelId="{8D2B5E1B-BD89-4748-AF94-BB5C9570A17C}">
      <dsp:nvSpPr>
        <dsp:cNvPr id="0" name=""/>
        <dsp:cNvSpPr/>
      </dsp:nvSpPr>
      <dsp:spPr>
        <a:xfrm>
          <a:off x="5159050" y="1016777"/>
          <a:ext cx="1447043" cy="1447043"/>
        </a:xfrm>
        <a:prstGeom prst="ellipse">
          <a:avLst/>
        </a:prstGeom>
        <a:solidFill>
          <a:schemeClr val="accent3">
            <a:hueOff val="1825821"/>
            <a:satOff val="-1487"/>
            <a:lumOff val="-50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品質安全追溯追責</a:t>
          </a:r>
        </a:p>
      </dsp:txBody>
      <dsp:txXfrm>
        <a:off x="5370965" y="1228692"/>
        <a:ext cx="1023213" cy="1023213"/>
      </dsp:txXfrm>
    </dsp:sp>
    <dsp:sp modelId="{6BF6FFEA-4E8F-4A96-BD5D-8CFBBDA82E65}">
      <dsp:nvSpPr>
        <dsp:cNvPr id="0" name=""/>
        <dsp:cNvSpPr/>
      </dsp:nvSpPr>
      <dsp:spPr>
        <a:xfrm rot="1800000">
          <a:off x="4843929" y="3009892"/>
          <a:ext cx="307155" cy="491994"/>
        </a:xfrm>
        <a:prstGeom prst="rightArrow">
          <a:avLst>
            <a:gd name="adj1" fmla="val 60000"/>
            <a:gd name="adj2" fmla="val 50000"/>
          </a:avLst>
        </a:prstGeom>
        <a:solidFill>
          <a:schemeClr val="accent3">
            <a:hueOff val="3651641"/>
            <a:satOff val="-2974"/>
            <a:lumOff val="-1003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CN" altLang="en-US" sz="1500" kern="1200"/>
        </a:p>
      </dsp:txBody>
      <dsp:txXfrm>
        <a:off x="4850102" y="3085255"/>
        <a:ext cx="215009" cy="295196"/>
      </dsp:txXfrm>
    </dsp:sp>
    <dsp:sp modelId="{485717D2-9FA0-40B5-895E-0FCCF330DB32}">
      <dsp:nvSpPr>
        <dsp:cNvPr id="0" name=""/>
        <dsp:cNvSpPr/>
      </dsp:nvSpPr>
      <dsp:spPr>
        <a:xfrm>
          <a:off x="5159050" y="3043360"/>
          <a:ext cx="1447043" cy="1447043"/>
        </a:xfrm>
        <a:prstGeom prst="ellipse">
          <a:avLst/>
        </a:prstGeom>
        <a:solidFill>
          <a:schemeClr val="accent3">
            <a:hueOff val="3651641"/>
            <a:satOff val="-2974"/>
            <a:lumOff val="-10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經銷</a:t>
          </a:r>
          <a:endParaRPr lang="en-US" altLang="zh-CN" sz="1500" kern="1200" dirty="0"/>
        </a:p>
        <a:p>
          <a:pPr marL="0" lvl="0" indent="0" algn="ctr" defTabSz="666750">
            <a:lnSpc>
              <a:spcPct val="90000"/>
            </a:lnSpc>
            <a:spcBef>
              <a:spcPct val="0"/>
            </a:spcBef>
            <a:spcAft>
              <a:spcPct val="35000"/>
            </a:spcAft>
            <a:buNone/>
          </a:pPr>
          <a:r>
            <a:rPr lang="zh-CN" altLang="en-US" sz="1500" kern="1200" dirty="0"/>
            <a:t>防竄貨</a:t>
          </a:r>
        </a:p>
      </dsp:txBody>
      <dsp:txXfrm>
        <a:off x="5370965" y="3255275"/>
        <a:ext cx="1023213" cy="1023213"/>
      </dsp:txXfrm>
    </dsp:sp>
    <dsp:sp modelId="{4D981D35-4C86-4EED-AF5D-F46A1BFA98CF}">
      <dsp:nvSpPr>
        <dsp:cNvPr id="0" name=""/>
        <dsp:cNvSpPr/>
      </dsp:nvSpPr>
      <dsp:spPr>
        <a:xfrm rot="5400000">
          <a:off x="3973922" y="3512191"/>
          <a:ext cx="307155" cy="491994"/>
        </a:xfrm>
        <a:prstGeom prst="rightArrow">
          <a:avLst>
            <a:gd name="adj1" fmla="val 60000"/>
            <a:gd name="adj2" fmla="val 50000"/>
          </a:avLst>
        </a:prstGeom>
        <a:solidFill>
          <a:schemeClr val="accent3">
            <a:hueOff val="5477461"/>
            <a:satOff val="-4461"/>
            <a:lumOff val="-150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CN" altLang="en-US" sz="1500" kern="1200"/>
        </a:p>
      </dsp:txBody>
      <dsp:txXfrm>
        <a:off x="4019995" y="3564517"/>
        <a:ext cx="215009" cy="295196"/>
      </dsp:txXfrm>
    </dsp:sp>
    <dsp:sp modelId="{4F99ADF1-074F-4A4B-B1DC-8ABAF4C7E451}">
      <dsp:nvSpPr>
        <dsp:cNvPr id="0" name=""/>
        <dsp:cNvSpPr/>
      </dsp:nvSpPr>
      <dsp:spPr>
        <a:xfrm>
          <a:off x="3403978" y="4056651"/>
          <a:ext cx="1447043" cy="1447043"/>
        </a:xfrm>
        <a:prstGeom prst="ellipse">
          <a:avLst/>
        </a:prstGeom>
        <a:solidFill>
          <a:schemeClr val="accent3">
            <a:hueOff val="5477461"/>
            <a:satOff val="-4461"/>
            <a:lumOff val="-15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大數據搜集分析</a:t>
          </a:r>
        </a:p>
      </dsp:txBody>
      <dsp:txXfrm>
        <a:off x="3615893" y="4268566"/>
        <a:ext cx="1023213" cy="1023213"/>
      </dsp:txXfrm>
    </dsp:sp>
    <dsp:sp modelId="{00A8564E-E31C-4915-8ED0-1B8A859E581B}">
      <dsp:nvSpPr>
        <dsp:cNvPr id="0" name=""/>
        <dsp:cNvSpPr/>
      </dsp:nvSpPr>
      <dsp:spPr>
        <a:xfrm rot="9000000">
          <a:off x="3103914" y="3009892"/>
          <a:ext cx="307155" cy="491994"/>
        </a:xfrm>
        <a:prstGeom prst="rightArrow">
          <a:avLst>
            <a:gd name="adj1" fmla="val 60000"/>
            <a:gd name="adj2" fmla="val 50000"/>
          </a:avLst>
        </a:prstGeom>
        <a:solidFill>
          <a:schemeClr val="accent3">
            <a:hueOff val="7303282"/>
            <a:satOff val="-5948"/>
            <a:lumOff val="-20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CN" altLang="en-US" sz="1500" kern="1200"/>
        </a:p>
      </dsp:txBody>
      <dsp:txXfrm rot="10800000">
        <a:off x="3189887" y="3085255"/>
        <a:ext cx="215009" cy="295196"/>
      </dsp:txXfrm>
    </dsp:sp>
    <dsp:sp modelId="{81B45A56-5415-44AC-AD8F-3CEB14E9CDA8}">
      <dsp:nvSpPr>
        <dsp:cNvPr id="0" name=""/>
        <dsp:cNvSpPr/>
      </dsp:nvSpPr>
      <dsp:spPr>
        <a:xfrm>
          <a:off x="1648906" y="3043360"/>
          <a:ext cx="1447043" cy="1447043"/>
        </a:xfrm>
        <a:prstGeom prst="ellipse">
          <a:avLst/>
        </a:prstGeom>
        <a:solidFill>
          <a:schemeClr val="accent3">
            <a:hueOff val="7303282"/>
            <a:satOff val="-5948"/>
            <a:lumOff val="-20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吸粉</a:t>
          </a:r>
          <a:endParaRPr lang="en-US" altLang="zh-CN" sz="1500" kern="1200" dirty="0"/>
        </a:p>
        <a:p>
          <a:pPr marL="0" lvl="0" indent="0" algn="ctr" defTabSz="666750">
            <a:lnSpc>
              <a:spcPct val="90000"/>
            </a:lnSpc>
            <a:spcBef>
              <a:spcPct val="0"/>
            </a:spcBef>
            <a:spcAft>
              <a:spcPct val="35000"/>
            </a:spcAft>
            <a:buNone/>
          </a:pPr>
          <a:r>
            <a:rPr lang="zh-CN" altLang="en-US" sz="1500" kern="1200" dirty="0"/>
            <a:t>引流</a:t>
          </a:r>
        </a:p>
      </dsp:txBody>
      <dsp:txXfrm>
        <a:off x="1860821" y="3255275"/>
        <a:ext cx="1023213" cy="1023213"/>
      </dsp:txXfrm>
    </dsp:sp>
    <dsp:sp modelId="{40E22318-BE65-47B7-A41C-3E15489376FE}">
      <dsp:nvSpPr>
        <dsp:cNvPr id="0" name=""/>
        <dsp:cNvSpPr/>
      </dsp:nvSpPr>
      <dsp:spPr>
        <a:xfrm rot="12600000">
          <a:off x="3103914" y="2005294"/>
          <a:ext cx="307155" cy="491994"/>
        </a:xfrm>
        <a:prstGeom prst="rightArrow">
          <a:avLst>
            <a:gd name="adj1" fmla="val 60000"/>
            <a:gd name="adj2" fmla="val 50000"/>
          </a:avLst>
        </a:prstGeom>
        <a:solidFill>
          <a:schemeClr val="accent3">
            <a:hueOff val="9129102"/>
            <a:satOff val="-7435"/>
            <a:lumOff val="-2509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CN" altLang="en-US" sz="1500" kern="1200"/>
        </a:p>
      </dsp:txBody>
      <dsp:txXfrm rot="10800000">
        <a:off x="3189887" y="2126730"/>
        <a:ext cx="215009" cy="295196"/>
      </dsp:txXfrm>
    </dsp:sp>
    <dsp:sp modelId="{5A988C27-7566-4BC9-9CA7-73DE6A87B176}">
      <dsp:nvSpPr>
        <dsp:cNvPr id="0" name=""/>
        <dsp:cNvSpPr/>
      </dsp:nvSpPr>
      <dsp:spPr>
        <a:xfrm>
          <a:off x="1648906" y="1016777"/>
          <a:ext cx="1447043" cy="1447043"/>
        </a:xfrm>
        <a:prstGeom prst="ellipse">
          <a:avLst/>
        </a:prstGeom>
        <a:solidFill>
          <a:schemeClr val="accent3">
            <a:hueOff val="9129102"/>
            <a:satOff val="-7435"/>
            <a:lumOff val="-2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碼上精准</a:t>
          </a:r>
          <a:endParaRPr lang="en-US" altLang="zh-CN" sz="1500" kern="1200" dirty="0"/>
        </a:p>
        <a:p>
          <a:pPr marL="0" lvl="0" indent="0" algn="ctr" defTabSz="666750">
            <a:lnSpc>
              <a:spcPct val="90000"/>
            </a:lnSpc>
            <a:spcBef>
              <a:spcPct val="0"/>
            </a:spcBef>
            <a:spcAft>
              <a:spcPct val="35000"/>
            </a:spcAft>
            <a:buNone/>
          </a:pPr>
          <a:r>
            <a:rPr lang="zh-CN" altLang="en-US" sz="1500" kern="1200" dirty="0"/>
            <a:t>數字化行銷</a:t>
          </a:r>
        </a:p>
      </dsp:txBody>
      <dsp:txXfrm>
        <a:off x="1860821" y="1228692"/>
        <a:ext cx="1023213" cy="102321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2022/11/30</a:t>
            </a:fld>
            <a:endParaRPr lang="zh-CN" altLang="en-US" dirty="0"/>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dirty="0"/>
          </a:p>
        </p:txBody>
      </p:sp>
    </p:spTree>
    <p:extLst>
      <p:ext uri="{BB962C8B-B14F-4D97-AF65-F5344CB8AC3E}">
        <p14:creationId xmlns:p14="http://schemas.microsoft.com/office/powerpoint/2010/main" val="1970223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5EBA1-94A9-444C-9F44-BF9B02DB56D0}" type="datetimeFigureOut">
              <a:rPr lang="zh-CN" altLang="en-US" smtClean="0"/>
              <a:pPr/>
              <a:t>2022/11/30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5A377-BF8D-471D-ACC5-AD38C8D1A1E7}" type="slidenum">
              <a:rPr lang="zh-CN" altLang="en-US" smtClean="0"/>
              <a:pPr/>
              <a:t>‹#›</a:t>
            </a:fld>
            <a:endParaRPr lang="zh-CN" altLang="en-US" dirty="0"/>
          </a:p>
        </p:txBody>
      </p:sp>
    </p:spTree>
    <p:extLst>
      <p:ext uri="{BB962C8B-B14F-4D97-AF65-F5344CB8AC3E}">
        <p14:creationId xmlns:p14="http://schemas.microsoft.com/office/powerpoint/2010/main" val="1617924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B5A377-BF8D-471D-ACC5-AD38C8D1A1E7}" type="slidenum">
              <a:rPr lang="zh-CN" altLang="en-US" smtClean="0"/>
              <a:pPr/>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B5A377-BF8D-471D-ACC5-AD38C8D1A1E7}" type="slidenum">
              <a:rPr lang="zh-CN" altLang="en-US" smtClean="0"/>
              <a:pPr/>
              <a:t>19</a:t>
            </a:fld>
            <a:endParaRPr lang="zh-CN" altLang="en-US" dirty="0"/>
          </a:p>
        </p:txBody>
      </p:sp>
    </p:spTree>
    <p:extLst>
      <p:ext uri="{BB962C8B-B14F-4D97-AF65-F5344CB8AC3E}">
        <p14:creationId xmlns:p14="http://schemas.microsoft.com/office/powerpoint/2010/main" val="2153133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B5A377-BF8D-471D-ACC5-AD38C8D1A1E7}" type="slidenum">
              <a:rPr lang="zh-CN" altLang="en-US" smtClean="0"/>
              <a:pPr/>
              <a:t>25</a:t>
            </a:fld>
            <a:endParaRPr lang="zh-CN" altLang="en-US" dirty="0"/>
          </a:p>
        </p:txBody>
      </p:sp>
    </p:spTree>
    <p:extLst>
      <p:ext uri="{BB962C8B-B14F-4D97-AF65-F5344CB8AC3E}">
        <p14:creationId xmlns:p14="http://schemas.microsoft.com/office/powerpoint/2010/main" val="3066961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B5A377-BF8D-471D-ACC5-AD38C8D1A1E7}" type="slidenum">
              <a:rPr lang="zh-CN" altLang="en-US" smtClean="0"/>
              <a:pPr/>
              <a:t>29</a:t>
            </a:fld>
            <a:endParaRPr lang="zh-CN" altLang="en-US" dirty="0"/>
          </a:p>
        </p:txBody>
      </p:sp>
    </p:spTree>
    <p:extLst>
      <p:ext uri="{BB962C8B-B14F-4D97-AF65-F5344CB8AC3E}">
        <p14:creationId xmlns:p14="http://schemas.microsoft.com/office/powerpoint/2010/main" val="2824361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B5A377-BF8D-471D-ACC5-AD38C8D1A1E7}" type="slidenum">
              <a:rPr lang="zh-CN" altLang="en-US" smtClean="0"/>
              <a:pPr/>
              <a:t>30</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B5A377-BF8D-471D-ACC5-AD38C8D1A1E7}" type="slidenum">
              <a:rPr lang="zh-CN" altLang="en-US" smtClean="0"/>
              <a:pPr/>
              <a:t>2</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B5A377-BF8D-471D-ACC5-AD38C8D1A1E7}" type="slidenum">
              <a:rPr lang="zh-CN" altLang="en-US" smtClean="0"/>
              <a:pPr/>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B5A377-BF8D-471D-ACC5-AD38C8D1A1E7}" type="slidenum">
              <a:rPr lang="zh-CN" altLang="en-US" smtClean="0"/>
              <a:pPr/>
              <a:t>6</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B5A377-BF8D-471D-ACC5-AD38C8D1A1E7}" type="slidenum">
              <a:rPr lang="zh-CN" altLang="en-US" smtClean="0"/>
              <a:pPr/>
              <a:t>7</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B5A377-BF8D-471D-ACC5-AD38C8D1A1E7}" type="slidenum">
              <a:rPr lang="zh-CN" altLang="en-US" smtClean="0"/>
              <a:pPr/>
              <a:t>8</a:t>
            </a:fld>
            <a:endParaRPr lang="zh-CN" altLang="en-US" dirty="0"/>
          </a:p>
        </p:txBody>
      </p:sp>
    </p:spTree>
    <p:extLst>
      <p:ext uri="{BB962C8B-B14F-4D97-AF65-F5344CB8AC3E}">
        <p14:creationId xmlns:p14="http://schemas.microsoft.com/office/powerpoint/2010/main" val="1556212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B5A377-BF8D-471D-ACC5-AD38C8D1A1E7}" type="slidenum">
              <a:rPr lang="zh-CN" altLang="en-US" smtClean="0"/>
              <a:pPr/>
              <a:t>9</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B5A377-BF8D-471D-ACC5-AD38C8D1A1E7}" type="slidenum">
              <a:rPr lang="zh-CN" altLang="en-US" smtClean="0"/>
              <a:pPr/>
              <a:t>10</a:t>
            </a:fld>
            <a:endParaRPr lang="zh-CN" altLang="en-US" dirty="0"/>
          </a:p>
        </p:txBody>
      </p:sp>
    </p:spTree>
    <p:extLst>
      <p:ext uri="{BB962C8B-B14F-4D97-AF65-F5344CB8AC3E}">
        <p14:creationId xmlns:p14="http://schemas.microsoft.com/office/powerpoint/2010/main" val="302585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B5A377-BF8D-471D-ACC5-AD38C8D1A1E7}" type="slidenum">
              <a:rPr lang="zh-CN" altLang="en-US" smtClean="0"/>
              <a:pPr/>
              <a:t>14</a:t>
            </a:fld>
            <a:endParaRPr lang="zh-CN" altLang="en-US" dirty="0"/>
          </a:p>
        </p:txBody>
      </p:sp>
    </p:spTree>
    <p:extLst>
      <p:ext uri="{BB962C8B-B14F-4D97-AF65-F5344CB8AC3E}">
        <p14:creationId xmlns:p14="http://schemas.microsoft.com/office/powerpoint/2010/main" val="48790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37129" y="1122363"/>
            <a:ext cx="9601199" cy="2387600"/>
          </a:xfrm>
        </p:spPr>
        <p:txBody>
          <a:bodyPr anchor="b"/>
          <a:lstStyle>
            <a:lvl1pPr algn="ctr">
              <a:defRPr sz="6000">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594B2B-66BF-4F06-BF87-B1C84D75A0C8}"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bg1"/>
                </a:solidFill>
              </a:defRPr>
            </a:lvl1pPr>
          </a:lstStyle>
          <a:p>
            <a:r>
              <a:rPr lang="zh-CN" altLang="en-US"/>
              <a:t>单击此处编辑母版标题样式</a:t>
            </a:r>
          </a:p>
        </p:txBody>
      </p:sp>
      <p:sp>
        <p:nvSpPr>
          <p:cNvPr id="3" name="内容占位符 2"/>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594B2B-66BF-4F06-BF87-B1C84D75A0C8}" type="slidenum">
              <a:rPr lang="zh-CN" altLang="en-US" smtClean="0"/>
              <a:pPr/>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bg1"/>
                </a:solidFill>
              </a:defRPr>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594B2B-66BF-4F06-BF87-B1C84D75A0C8}"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594B2B-66BF-4F06-BF87-B1C84D75A0C8}" type="slidenum">
              <a:rPr lang="zh-CN" altLang="en-US" smtClean="0"/>
              <a:pPr/>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tx2">
            <a:lumMod val="5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94B2B-66BF-4F06-BF87-B1C84D75A0C8}"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v.cn/gongbao/content/2016/content_5036271.htm" TargetMode="Externa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B65B9C0-4774-97BD-9AD4-B791EBE6E9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2"/>
          <p:cNvGrpSpPr/>
          <p:nvPr/>
        </p:nvGrpSpPr>
        <p:grpSpPr>
          <a:xfrm>
            <a:off x="502024" y="2185427"/>
            <a:ext cx="11178988" cy="4075606"/>
            <a:chOff x="-1301535" y="2220299"/>
            <a:chExt cx="12026995" cy="2971505"/>
          </a:xfrm>
        </p:grpSpPr>
        <p:sp>
          <p:nvSpPr>
            <p:cNvPr id="4" name="文本框 3"/>
            <p:cNvSpPr txBox="1"/>
            <p:nvPr/>
          </p:nvSpPr>
          <p:spPr>
            <a:xfrm>
              <a:off x="-1301535" y="2220299"/>
              <a:ext cx="12026995" cy="673195"/>
            </a:xfrm>
            <a:prstGeom prst="rect">
              <a:avLst/>
            </a:prstGeom>
            <a:noFill/>
          </p:spPr>
          <p:txBody>
            <a:bodyPr wrap="square" rtlCol="0" anchor="ctr">
              <a:spAutoFit/>
            </a:bodyPr>
            <a:lstStyle/>
            <a:p>
              <a:pPr algn="ctr"/>
              <a:r>
                <a:rPr lang="en-US" altLang="zh-CN" sz="5400" b="1" spc="200" dirty="0">
                  <a:solidFill>
                    <a:schemeClr val="bg1"/>
                  </a:solidFill>
                  <a:cs typeface="+mn-ea"/>
                  <a:sym typeface="+mn-lt"/>
                </a:rPr>
                <a:t>《</a:t>
              </a:r>
              <a:r>
                <a:rPr lang="zh-CN" altLang="en-US" sz="5400" b="1" spc="200" dirty="0">
                  <a:solidFill>
                    <a:schemeClr val="bg1"/>
                  </a:solidFill>
                  <a:cs typeface="+mn-ea"/>
                  <a:sym typeface="+mn-lt"/>
                </a:rPr>
                <a:t>防僞溯源行業的現狀及發展趨勢</a:t>
              </a:r>
              <a:r>
                <a:rPr lang="en-US" altLang="zh-CN" sz="5400" b="1" spc="200" dirty="0">
                  <a:solidFill>
                    <a:schemeClr val="bg1"/>
                  </a:solidFill>
                  <a:cs typeface="+mn-ea"/>
                  <a:sym typeface="+mn-lt"/>
                </a:rPr>
                <a:t>》</a:t>
              </a:r>
              <a:endParaRPr lang="zh-CN" altLang="en-US" sz="5400" b="1" spc="200" dirty="0">
                <a:solidFill>
                  <a:schemeClr val="bg1"/>
                </a:solidFill>
                <a:cs typeface="+mn-ea"/>
                <a:sym typeface="+mn-lt"/>
              </a:endParaRPr>
            </a:p>
          </p:txBody>
        </p:sp>
        <p:sp>
          <p:nvSpPr>
            <p:cNvPr id="16" name="文本框 15"/>
            <p:cNvSpPr txBox="1"/>
            <p:nvPr/>
          </p:nvSpPr>
          <p:spPr>
            <a:xfrm>
              <a:off x="632044" y="4720567"/>
              <a:ext cx="8159835" cy="471237"/>
            </a:xfrm>
            <a:prstGeom prst="rect">
              <a:avLst/>
            </a:prstGeom>
            <a:noFill/>
          </p:spPr>
          <p:txBody>
            <a:bodyPr wrap="square" rtlCol="0" anchor="ctr">
              <a:spAutoFit/>
            </a:bodyPr>
            <a:lstStyle/>
            <a:p>
              <a:pPr algn="ctr"/>
              <a:r>
                <a:rPr lang="en-US" altLang="zh-CN" sz="3600" b="1" spc="200" dirty="0">
                  <a:solidFill>
                    <a:schemeClr val="bg1"/>
                  </a:solidFill>
                  <a:latin typeface="+mj-ea"/>
                  <a:ea typeface="+mj-ea"/>
                  <a:cs typeface="+mn-ea"/>
                </a:rPr>
                <a:t>《</a:t>
              </a:r>
              <a:r>
                <a:rPr lang="zh-CN" altLang="en-US" sz="3600" b="1" spc="200" dirty="0">
                  <a:solidFill>
                    <a:schemeClr val="bg1"/>
                  </a:solidFill>
                  <a:latin typeface="+mj-ea"/>
                  <a:ea typeface="+mj-ea"/>
                  <a:cs typeface="+mn-ea"/>
                </a:rPr>
                <a:t>深圳市防僞溯源協會</a:t>
              </a:r>
              <a:r>
                <a:rPr lang="en-US" altLang="zh-CN" sz="3600" b="1" spc="200" dirty="0">
                  <a:solidFill>
                    <a:schemeClr val="bg1"/>
                  </a:solidFill>
                  <a:latin typeface="+mj-ea"/>
                  <a:ea typeface="+mj-ea"/>
                  <a:cs typeface="+mn-ea"/>
                </a:rPr>
                <a:t>》</a:t>
              </a:r>
              <a:endParaRPr lang="zh-CN" altLang="en-US" sz="3600" b="1" spc="200" dirty="0">
                <a:solidFill>
                  <a:schemeClr val="bg1"/>
                </a:solidFill>
                <a:latin typeface="+mj-ea"/>
                <a:ea typeface="+mj-ea"/>
                <a:cs typeface="+mn-ea"/>
                <a:sym typeface="+mn-lt"/>
              </a:endParaRPr>
            </a:p>
          </p:txBody>
        </p:sp>
      </p:grpSp>
      <p:sp>
        <p:nvSpPr>
          <p:cNvPr id="8" name="TextBox 7"/>
          <p:cNvSpPr txBox="1"/>
          <p:nvPr/>
        </p:nvSpPr>
        <p:spPr>
          <a:xfrm>
            <a:off x="4742430" y="4637133"/>
            <a:ext cx="2698175" cy="523220"/>
          </a:xfrm>
          <a:prstGeom prst="rect">
            <a:avLst/>
          </a:prstGeom>
          <a:noFill/>
        </p:spPr>
        <p:txBody>
          <a:bodyPr wrap="none" rtlCol="0">
            <a:spAutoFit/>
          </a:bodyPr>
          <a:lstStyle/>
          <a:p>
            <a:r>
              <a:rPr lang="zh-CN" altLang="en-US" sz="2800" b="1" dirty="0">
                <a:solidFill>
                  <a:schemeClr val="bg1"/>
                </a:solidFill>
              </a:rPr>
              <a:t>主講人：柯重來</a:t>
            </a:r>
            <a:endParaRPr lang="en-US" altLang="zh-CN" sz="2800" b="1" dirty="0">
              <a:solidFill>
                <a:schemeClr val="bg1"/>
              </a:solidFill>
            </a:endParaRPr>
          </a:p>
        </p:txBody>
      </p:sp>
      <p:sp>
        <p:nvSpPr>
          <p:cNvPr id="9" name="文本框 8">
            <a:extLst>
              <a:ext uri="{FF2B5EF4-FFF2-40B4-BE49-F238E27FC236}">
                <a16:creationId xmlns:a16="http://schemas.microsoft.com/office/drawing/2014/main" id="{835D05E0-C727-1C1C-D35B-25217E490019}"/>
              </a:ext>
            </a:extLst>
          </p:cNvPr>
          <p:cNvSpPr txBox="1"/>
          <p:nvPr/>
        </p:nvSpPr>
        <p:spPr>
          <a:xfrm>
            <a:off x="502024" y="287718"/>
            <a:ext cx="6207070" cy="369332"/>
          </a:xfrm>
          <a:prstGeom prst="rect">
            <a:avLst/>
          </a:prstGeom>
          <a:noFill/>
        </p:spPr>
        <p:txBody>
          <a:bodyPr wrap="square">
            <a:spAutoFit/>
          </a:bodyPr>
          <a:lstStyle/>
          <a:p>
            <a:r>
              <a:rPr lang="zh-TW" altLang="en-US" sz="1800" b="1" dirty="0">
                <a:solidFill>
                  <a:schemeClr val="bg1"/>
                </a:solidFill>
                <a:effectLst/>
                <a:latin typeface="YuGothic-Medium"/>
              </a:rPr>
              <a:t>藥品和保健食品⾏業防偽技術應⽤分享會</a:t>
            </a:r>
            <a:r>
              <a:rPr lang="zh-CN" altLang="en-US" sz="1800" b="1">
                <a:solidFill>
                  <a:schemeClr val="bg1"/>
                </a:solidFill>
                <a:effectLst/>
                <a:latin typeface="YuGothic-Medium"/>
              </a:rPr>
              <a:t>之</a:t>
            </a:r>
            <a:r>
              <a:rPr lang="zh-TW" altLang="en-US" sz="1800" b="1">
                <a:solidFill>
                  <a:schemeClr val="bg1"/>
                </a:solidFill>
                <a:effectLst/>
                <a:latin typeface="YuGothic-Medium"/>
              </a:rPr>
              <a:t> </a:t>
            </a:r>
            <a:endParaRPr lang="zh-CN" alt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584041" y="2147499"/>
            <a:ext cx="9860280" cy="769441"/>
          </a:xfrm>
          <a:prstGeom prst="rect">
            <a:avLst/>
          </a:prstGeom>
          <a:noFill/>
        </p:spPr>
        <p:txBody>
          <a:bodyPr wrap="square" rtlCol="0" anchor="ctr">
            <a:spAutoFit/>
          </a:bodyPr>
          <a:lstStyle/>
          <a:p>
            <a:pPr algn="ctr"/>
            <a:r>
              <a:rPr lang="zh-CN" altLang="en-US" sz="4400" b="1" spc="200" dirty="0">
                <a:solidFill>
                  <a:schemeClr val="bg1"/>
                </a:solidFill>
                <a:cs typeface="+mn-ea"/>
                <a:sym typeface="+mn-lt"/>
              </a:rPr>
              <a:t>四、防僞溯源行業現狀</a:t>
            </a:r>
            <a:endParaRPr lang="en-US" altLang="zh-CN" sz="4400" b="1" spc="200" dirty="0">
              <a:solidFill>
                <a:schemeClr val="bg1"/>
              </a:solidFill>
              <a:cs typeface="+mn-ea"/>
              <a:sym typeface="+mn-lt"/>
            </a:endParaRPr>
          </a:p>
        </p:txBody>
      </p:sp>
    </p:spTree>
    <p:extLst>
      <p:ext uri="{BB962C8B-B14F-4D97-AF65-F5344CB8AC3E}">
        <p14:creationId xmlns:p14="http://schemas.microsoft.com/office/powerpoint/2010/main" val="3516509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8938" y="1069039"/>
            <a:ext cx="11762508" cy="707886"/>
          </a:xfrm>
          <a:prstGeom prst="rect">
            <a:avLst/>
          </a:prstGeom>
          <a:noFill/>
        </p:spPr>
        <p:txBody>
          <a:bodyPr wrap="square" rtlCol="0">
            <a:spAutoFit/>
          </a:bodyPr>
          <a:lstStyle/>
          <a:p>
            <a:r>
              <a:rPr lang="en-US" altLang="zh-CN" sz="2000" b="1" dirty="0">
                <a:solidFill>
                  <a:srgbClr val="2286A5"/>
                </a:solidFill>
                <a:hlinkClick r:id="rId2">
                  <a:extLst>
                    <a:ext uri="{A12FA001-AC4F-418D-AE19-62706E023703}">
                      <ahyp:hlinkClr xmlns:ahyp="http://schemas.microsoft.com/office/drawing/2018/hyperlinkcolor" val="tx"/>
                    </a:ext>
                  </a:extLst>
                </a:hlinkClick>
              </a:rPr>
              <a:t>《</a:t>
            </a:r>
            <a:r>
              <a:rPr lang="zh-CN" altLang="en-US" sz="2000" b="1" dirty="0">
                <a:solidFill>
                  <a:srgbClr val="2286A5"/>
                </a:solidFill>
                <a:hlinkClick r:id="rId2">
                  <a:extLst>
                    <a:ext uri="{A12FA001-AC4F-418D-AE19-62706E023703}">
                      <ahyp:hlinkClr xmlns:ahyp="http://schemas.microsoft.com/office/drawing/2018/hyperlinkcolor" val="tx"/>
                    </a:ext>
                  </a:extLst>
                </a:hlinkClick>
              </a:rPr>
              <a:t>國務院辦公廳關於加快推進重要產品追溯體系建設的意見</a:t>
            </a:r>
            <a:r>
              <a:rPr lang="en-US" altLang="zh-CN" sz="2000" b="1" dirty="0">
                <a:solidFill>
                  <a:schemeClr val="bg1"/>
                </a:solidFill>
                <a:hlinkClick r:id="rId2">
                  <a:extLst>
                    <a:ext uri="{A12FA001-AC4F-418D-AE19-62706E023703}">
                      <ahyp:hlinkClr xmlns:ahyp="http://schemas.microsoft.com/office/drawing/2018/hyperlinkcolor" val="tx"/>
                    </a:ext>
                  </a:extLst>
                </a:hlinkClick>
              </a:rPr>
              <a:t>》</a:t>
            </a:r>
            <a:r>
              <a:rPr lang="en-US" altLang="zh-CN" sz="2000" b="1" dirty="0">
                <a:solidFill>
                  <a:schemeClr val="bg1"/>
                </a:solidFill>
              </a:rPr>
              <a:t>,</a:t>
            </a:r>
            <a:r>
              <a:rPr lang="zh-CN" altLang="en-US" sz="2000" dirty="0">
                <a:solidFill>
                  <a:schemeClr val="bg1"/>
                </a:solidFill>
              </a:rPr>
              <a:t> 意見是為了加快應用現代資訊技術建設重要產品追溯體系而制定的法規。</a:t>
            </a:r>
            <a:r>
              <a:rPr lang="en-US" altLang="zh-CN" sz="2000" dirty="0">
                <a:solidFill>
                  <a:schemeClr val="bg1"/>
                </a:solidFill>
              </a:rPr>
              <a:t>2015</a:t>
            </a:r>
            <a:r>
              <a:rPr lang="zh-CN" altLang="en-US" sz="2000" dirty="0">
                <a:solidFill>
                  <a:schemeClr val="bg1"/>
                </a:solidFill>
              </a:rPr>
              <a:t>年</a:t>
            </a:r>
            <a:r>
              <a:rPr lang="en-US" altLang="zh-CN" sz="2000" dirty="0">
                <a:solidFill>
                  <a:schemeClr val="bg1"/>
                </a:solidFill>
              </a:rPr>
              <a:t>12</a:t>
            </a:r>
            <a:r>
              <a:rPr lang="zh-CN" altLang="en-US" sz="2000" dirty="0">
                <a:solidFill>
                  <a:schemeClr val="bg1"/>
                </a:solidFill>
              </a:rPr>
              <a:t>月</a:t>
            </a:r>
            <a:r>
              <a:rPr lang="en-US" altLang="zh-CN" sz="2000" dirty="0">
                <a:solidFill>
                  <a:schemeClr val="bg1"/>
                </a:solidFill>
              </a:rPr>
              <a:t>30</a:t>
            </a:r>
            <a:r>
              <a:rPr lang="zh-CN" altLang="en-US" sz="2000" dirty="0">
                <a:solidFill>
                  <a:schemeClr val="bg1"/>
                </a:solidFill>
              </a:rPr>
              <a:t>日由國務院辦公廳發佈，自</a:t>
            </a:r>
            <a:r>
              <a:rPr lang="en-US" altLang="zh-CN" sz="2000" dirty="0">
                <a:solidFill>
                  <a:schemeClr val="bg1"/>
                </a:solidFill>
              </a:rPr>
              <a:t>2015</a:t>
            </a:r>
            <a:r>
              <a:rPr lang="zh-CN" altLang="en-US" sz="2000" dirty="0">
                <a:solidFill>
                  <a:schemeClr val="bg1"/>
                </a:solidFill>
              </a:rPr>
              <a:t>年</a:t>
            </a:r>
            <a:r>
              <a:rPr lang="en-US" altLang="zh-CN" sz="2000" dirty="0">
                <a:solidFill>
                  <a:schemeClr val="bg1"/>
                </a:solidFill>
              </a:rPr>
              <a:t>12</a:t>
            </a:r>
            <a:r>
              <a:rPr lang="zh-CN" altLang="en-US" sz="2000" dirty="0">
                <a:solidFill>
                  <a:schemeClr val="bg1"/>
                </a:solidFill>
              </a:rPr>
              <a:t>月</a:t>
            </a:r>
            <a:r>
              <a:rPr lang="en-US" altLang="zh-CN" sz="2000" dirty="0">
                <a:solidFill>
                  <a:schemeClr val="bg1"/>
                </a:solidFill>
              </a:rPr>
              <a:t>30</a:t>
            </a:r>
            <a:r>
              <a:rPr lang="zh-CN" altLang="en-US" sz="2000" dirty="0">
                <a:solidFill>
                  <a:schemeClr val="bg1"/>
                </a:solidFill>
              </a:rPr>
              <a:t>日起實行 。</a:t>
            </a:r>
          </a:p>
        </p:txBody>
      </p:sp>
      <p:pic>
        <p:nvPicPr>
          <p:cNvPr id="76806" name="Picture 6" descr="https://zycpzs.mofcom.gov.cn/img/17.jpg"/>
          <p:cNvPicPr>
            <a:picLocks noChangeAspect="1" noChangeArrowheads="1"/>
          </p:cNvPicPr>
          <p:nvPr/>
        </p:nvPicPr>
        <p:blipFill>
          <a:blip r:embed="rId3" cstate="print"/>
          <a:srcRect/>
          <a:stretch>
            <a:fillRect/>
          </a:stretch>
        </p:blipFill>
        <p:spPr bwMode="auto">
          <a:xfrm>
            <a:off x="304801" y="1921487"/>
            <a:ext cx="3427021" cy="4936513"/>
          </a:xfrm>
          <a:prstGeom prst="rect">
            <a:avLst/>
          </a:prstGeom>
          <a:noFill/>
        </p:spPr>
      </p:pic>
      <p:pic>
        <p:nvPicPr>
          <p:cNvPr id="13" name="图片 12" descr="13.jpg"/>
          <p:cNvPicPr>
            <a:picLocks noChangeAspect="1"/>
          </p:cNvPicPr>
          <p:nvPr/>
        </p:nvPicPr>
        <p:blipFill>
          <a:blip r:embed="rId4" cstate="print"/>
          <a:stretch>
            <a:fillRect/>
          </a:stretch>
        </p:blipFill>
        <p:spPr>
          <a:xfrm>
            <a:off x="8438248" y="1911436"/>
            <a:ext cx="3492495" cy="4946564"/>
          </a:xfrm>
          <a:prstGeom prst="rect">
            <a:avLst/>
          </a:prstGeom>
        </p:spPr>
      </p:pic>
      <p:pic>
        <p:nvPicPr>
          <p:cNvPr id="14" name="图片 13" descr="15.jpg"/>
          <p:cNvPicPr>
            <a:picLocks noChangeAspect="1"/>
          </p:cNvPicPr>
          <p:nvPr/>
        </p:nvPicPr>
        <p:blipFill>
          <a:blip r:embed="rId5" cstate="print"/>
          <a:stretch>
            <a:fillRect/>
          </a:stretch>
        </p:blipFill>
        <p:spPr>
          <a:xfrm>
            <a:off x="4233556" y="1930578"/>
            <a:ext cx="3593273" cy="4927422"/>
          </a:xfrm>
          <a:prstGeom prst="rect">
            <a:avLst/>
          </a:prstGeom>
        </p:spPr>
      </p:pic>
      <p:sp>
        <p:nvSpPr>
          <p:cNvPr id="2" name="文本框 1">
            <a:extLst>
              <a:ext uri="{FF2B5EF4-FFF2-40B4-BE49-F238E27FC236}">
                <a16:creationId xmlns:a16="http://schemas.microsoft.com/office/drawing/2014/main" id="{62A9A465-AAED-AA9E-8DA1-3FAB1D044D55}"/>
              </a:ext>
            </a:extLst>
          </p:cNvPr>
          <p:cNvSpPr txBox="1"/>
          <p:nvPr/>
        </p:nvSpPr>
        <p:spPr>
          <a:xfrm>
            <a:off x="1" y="276561"/>
            <a:ext cx="4521994" cy="584775"/>
          </a:xfrm>
          <a:prstGeom prst="rect">
            <a:avLst/>
          </a:prstGeom>
          <a:noFill/>
        </p:spPr>
        <p:txBody>
          <a:bodyPr wrap="square" rtlCol="0" anchor="ctr">
            <a:spAutoFit/>
          </a:bodyPr>
          <a:lstStyle/>
          <a:p>
            <a:pPr algn="ctr"/>
            <a:r>
              <a:rPr lang="zh-CN" altLang="en-US" sz="3200" b="1" spc="200" dirty="0">
                <a:solidFill>
                  <a:schemeClr val="bg1"/>
                </a:solidFill>
                <a:cs typeface="+mn-ea"/>
                <a:sym typeface="+mn-lt"/>
              </a:rPr>
              <a:t>四、防僞溯源行業現狀</a:t>
            </a:r>
            <a:endParaRPr lang="en-US" altLang="zh-CN" sz="3200" b="1" spc="2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2088" y="1454151"/>
            <a:ext cx="11234739" cy="4351338"/>
          </a:xfrm>
        </p:spPr>
        <p:txBody>
          <a:bodyPr>
            <a:normAutofit fontScale="85000" lnSpcReduction="20000"/>
          </a:bodyPr>
          <a:lstStyle/>
          <a:p>
            <a:pPr marL="0" indent="0">
              <a:lnSpc>
                <a:spcPct val="150000"/>
              </a:lnSpc>
              <a:buClr>
                <a:schemeClr val="accent5"/>
              </a:buClr>
              <a:buNone/>
            </a:pPr>
            <a:r>
              <a:rPr lang="en-US" altLang="zh-CN" dirty="0"/>
              <a:t>《</a:t>
            </a:r>
            <a:r>
              <a:rPr lang="zh-CN" altLang="en-US" dirty="0"/>
              <a:t>重要產品追溯</a:t>
            </a:r>
            <a:r>
              <a:rPr lang="en-US" altLang="zh-CN" dirty="0"/>
              <a:t>—</a:t>
            </a:r>
            <a:r>
              <a:rPr lang="zh-CN" altLang="en-US" dirty="0"/>
              <a:t>追溯體系通用要求</a:t>
            </a:r>
            <a:r>
              <a:rPr lang="en-US" altLang="zh-CN" dirty="0"/>
              <a:t>》</a:t>
            </a:r>
            <a:r>
              <a:rPr lang="zh-CN" altLang="en-US" dirty="0"/>
              <a:t>（</a:t>
            </a:r>
            <a:r>
              <a:rPr lang="en-US" altLang="zh-CN" dirty="0"/>
              <a:t>GB/T 38159-2019</a:t>
            </a:r>
            <a:r>
              <a:rPr lang="zh-CN" altLang="en-US" dirty="0"/>
              <a:t>）是</a:t>
            </a:r>
            <a:r>
              <a:rPr lang="en-US" altLang="zh-CN" dirty="0"/>
              <a:t>2019</a:t>
            </a:r>
            <a:r>
              <a:rPr lang="zh-CN" altLang="en-US" dirty="0"/>
              <a:t>年</a:t>
            </a:r>
            <a:r>
              <a:rPr lang="en-US" altLang="zh-CN" dirty="0"/>
              <a:t>10</a:t>
            </a:r>
            <a:r>
              <a:rPr lang="zh-CN" altLang="en-US" dirty="0"/>
              <a:t>月</a:t>
            </a:r>
            <a:r>
              <a:rPr lang="en-US" altLang="zh-CN" dirty="0"/>
              <a:t>18</a:t>
            </a:r>
            <a:r>
              <a:rPr lang="zh-CN" altLang="en-US" dirty="0"/>
              <a:t>日實施的一項中華人民共和國國家標準。</a:t>
            </a:r>
            <a:endParaRPr lang="en-US" altLang="zh-CN" dirty="0"/>
          </a:p>
          <a:p>
            <a:pPr marL="0" indent="0">
              <a:lnSpc>
                <a:spcPct val="150000"/>
              </a:lnSpc>
              <a:buClr>
                <a:schemeClr val="accent5"/>
              </a:buClr>
              <a:buNone/>
            </a:pPr>
            <a:r>
              <a:rPr lang="en-US" altLang="zh-CN" dirty="0"/>
              <a:t>《</a:t>
            </a:r>
            <a:r>
              <a:rPr lang="zh-CN" altLang="en-US" dirty="0"/>
              <a:t>重要產品追溯</a:t>
            </a:r>
            <a:r>
              <a:rPr lang="en-US" altLang="zh-CN" dirty="0"/>
              <a:t>—</a:t>
            </a:r>
            <a:r>
              <a:rPr lang="zh-CN" altLang="en-US" dirty="0"/>
              <a:t>追溯體系通用要求</a:t>
            </a:r>
            <a:r>
              <a:rPr lang="en-US" altLang="zh-CN" dirty="0"/>
              <a:t>》</a:t>
            </a:r>
            <a:r>
              <a:rPr lang="zh-CN" altLang="en-US" dirty="0"/>
              <a:t>（</a:t>
            </a:r>
            <a:r>
              <a:rPr lang="en-US" altLang="zh-CN" dirty="0"/>
              <a:t>GB/T 38159-2019</a:t>
            </a:r>
            <a:r>
              <a:rPr lang="zh-CN" altLang="en-US" dirty="0"/>
              <a:t>）規定了重要產品追溯體系的組成、建立原則、系統與平臺設計、實施、評價、改進等通用要求。</a:t>
            </a:r>
            <a:endParaRPr lang="en-US" altLang="zh-CN" dirty="0"/>
          </a:p>
          <a:p>
            <a:pPr marL="0" indent="0">
              <a:lnSpc>
                <a:spcPct val="150000"/>
              </a:lnSpc>
              <a:buClr>
                <a:schemeClr val="accent5"/>
              </a:buClr>
              <a:buNone/>
            </a:pPr>
            <a:r>
              <a:rPr lang="en-US" altLang="zh-CN" dirty="0"/>
              <a:t>《</a:t>
            </a:r>
            <a:r>
              <a:rPr lang="zh-CN" altLang="en-US" dirty="0"/>
              <a:t>重要產品追溯</a:t>
            </a:r>
            <a:r>
              <a:rPr lang="en-US" altLang="zh-CN" dirty="0"/>
              <a:t>—</a:t>
            </a:r>
            <a:r>
              <a:rPr lang="zh-CN" altLang="en-US" dirty="0"/>
              <a:t>追溯體系通用要求</a:t>
            </a:r>
            <a:r>
              <a:rPr lang="en-US" altLang="zh-CN" dirty="0"/>
              <a:t>》</a:t>
            </a:r>
            <a:r>
              <a:rPr lang="zh-CN" altLang="en-US" dirty="0"/>
              <a:t>（</a:t>
            </a:r>
            <a:r>
              <a:rPr lang="en-US" altLang="zh-CN" dirty="0"/>
              <a:t>GB/T 38159-2019</a:t>
            </a:r>
            <a:r>
              <a:rPr lang="zh-CN" altLang="en-US" dirty="0"/>
              <a:t>）適用於食用農產品、食品、藥品、農業生產資料、特種設備、危險品、稀土產品等重要產品追溯體系建設。</a:t>
            </a:r>
            <a:endParaRPr lang="en-US" altLang="zh-CN" dirty="0"/>
          </a:p>
          <a:p>
            <a:pPr marL="0" indent="0">
              <a:lnSpc>
                <a:spcPct val="150000"/>
              </a:lnSpc>
              <a:buClr>
                <a:schemeClr val="accent5"/>
              </a:buClr>
              <a:buNone/>
            </a:pPr>
            <a:r>
              <a:rPr lang="zh-CN" altLang="en-US" dirty="0"/>
              <a:t>有些行業已經有自己的追溯標準，比如食鹽二維碼追溯、種子二維碼追溯。</a:t>
            </a:r>
          </a:p>
        </p:txBody>
      </p:sp>
      <p:sp>
        <p:nvSpPr>
          <p:cNvPr id="2" name="文本框 1">
            <a:extLst>
              <a:ext uri="{FF2B5EF4-FFF2-40B4-BE49-F238E27FC236}">
                <a16:creationId xmlns:a16="http://schemas.microsoft.com/office/drawing/2014/main" id="{D8E65F0D-F0C4-F0A2-FB0A-03D1DFAC3609}"/>
              </a:ext>
            </a:extLst>
          </p:cNvPr>
          <p:cNvSpPr txBox="1"/>
          <p:nvPr/>
        </p:nvSpPr>
        <p:spPr>
          <a:xfrm>
            <a:off x="0" y="276561"/>
            <a:ext cx="4593431" cy="584775"/>
          </a:xfrm>
          <a:prstGeom prst="rect">
            <a:avLst/>
          </a:prstGeom>
          <a:noFill/>
        </p:spPr>
        <p:txBody>
          <a:bodyPr wrap="square" rtlCol="0" anchor="ctr">
            <a:spAutoFit/>
          </a:bodyPr>
          <a:lstStyle/>
          <a:p>
            <a:pPr algn="ctr"/>
            <a:r>
              <a:rPr lang="zh-CN" altLang="en-US" sz="3200" b="1" spc="200" dirty="0">
                <a:solidFill>
                  <a:schemeClr val="bg1"/>
                </a:solidFill>
                <a:cs typeface="+mn-ea"/>
                <a:sym typeface="+mn-lt"/>
              </a:rPr>
              <a:t>四、防僞溯源行業現狀</a:t>
            </a:r>
            <a:endParaRPr lang="en-US" altLang="zh-CN" sz="3200" b="1" spc="200" dirty="0">
              <a:solidFill>
                <a:schemeClr val="bg1"/>
              </a:solidFill>
              <a:cs typeface="+mn-ea"/>
              <a:sym typeface="+mn-lt"/>
            </a:endParaRPr>
          </a:p>
        </p:txBody>
      </p:sp>
      <p:sp>
        <p:nvSpPr>
          <p:cNvPr id="4" name="菱形 3">
            <a:extLst>
              <a:ext uri="{FF2B5EF4-FFF2-40B4-BE49-F238E27FC236}">
                <a16:creationId xmlns:a16="http://schemas.microsoft.com/office/drawing/2014/main" id="{8B63C4BC-1864-E3F0-803F-9969341EDB29}"/>
              </a:ext>
            </a:extLst>
          </p:cNvPr>
          <p:cNvSpPr/>
          <p:nvPr/>
        </p:nvSpPr>
        <p:spPr>
          <a:xfrm>
            <a:off x="347661" y="1559860"/>
            <a:ext cx="358588" cy="36755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a:extLst>
              <a:ext uri="{FF2B5EF4-FFF2-40B4-BE49-F238E27FC236}">
                <a16:creationId xmlns:a16="http://schemas.microsoft.com/office/drawing/2014/main" id="{A5123396-6E81-EB6E-9148-49BEF6C16CE6}"/>
              </a:ext>
            </a:extLst>
          </p:cNvPr>
          <p:cNvSpPr/>
          <p:nvPr/>
        </p:nvSpPr>
        <p:spPr>
          <a:xfrm>
            <a:off x="327910" y="2636769"/>
            <a:ext cx="358588" cy="36755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a:extLst>
              <a:ext uri="{FF2B5EF4-FFF2-40B4-BE49-F238E27FC236}">
                <a16:creationId xmlns:a16="http://schemas.microsoft.com/office/drawing/2014/main" id="{F176E782-2F42-3A62-F160-E177FD630D38}"/>
              </a:ext>
            </a:extLst>
          </p:cNvPr>
          <p:cNvSpPr/>
          <p:nvPr/>
        </p:nvSpPr>
        <p:spPr>
          <a:xfrm>
            <a:off x="301156" y="3713678"/>
            <a:ext cx="358588" cy="36755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a:extLst>
              <a:ext uri="{FF2B5EF4-FFF2-40B4-BE49-F238E27FC236}">
                <a16:creationId xmlns:a16="http://schemas.microsoft.com/office/drawing/2014/main" id="{366ED96C-430D-8CC2-4921-F4F52366A5AA}"/>
              </a:ext>
            </a:extLst>
          </p:cNvPr>
          <p:cNvSpPr/>
          <p:nvPr/>
        </p:nvSpPr>
        <p:spPr>
          <a:xfrm>
            <a:off x="275173" y="5282078"/>
            <a:ext cx="358588" cy="36755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637F5D3-6F7C-3E8E-F09C-3E69CB695EEF}"/>
              </a:ext>
            </a:extLst>
          </p:cNvPr>
          <p:cNvSpPr>
            <a:spLocks noGrp="1"/>
          </p:cNvSpPr>
          <p:nvPr>
            <p:ph idx="1"/>
          </p:nvPr>
        </p:nvSpPr>
        <p:spPr>
          <a:xfrm>
            <a:off x="640977" y="1341531"/>
            <a:ext cx="11183470" cy="4019364"/>
          </a:xfrm>
        </p:spPr>
        <p:txBody>
          <a:bodyPr>
            <a:normAutofit/>
          </a:bodyPr>
          <a:lstStyle/>
          <a:p>
            <a:pPr>
              <a:lnSpc>
                <a:spcPct val="200000"/>
              </a:lnSpc>
              <a:buClr>
                <a:schemeClr val="accent5"/>
              </a:buClr>
              <a:buFont typeface="Wingdings" panose="05000000000000000000" pitchFamily="2" charset="2"/>
              <a:buChar char="u"/>
            </a:pPr>
            <a:r>
              <a:rPr lang="zh-CN" altLang="en-US" dirty="0"/>
              <a:t>  溯源平臺眾多，各自為政</a:t>
            </a:r>
            <a:endParaRPr lang="en-US" altLang="zh-CN" dirty="0"/>
          </a:p>
          <a:p>
            <a:pPr>
              <a:lnSpc>
                <a:spcPct val="200000"/>
              </a:lnSpc>
              <a:buClr>
                <a:schemeClr val="accent5"/>
              </a:buClr>
              <a:buFont typeface="Wingdings" panose="05000000000000000000" pitchFamily="2" charset="2"/>
              <a:buChar char="u"/>
            </a:pPr>
            <a:r>
              <a:rPr lang="zh-CN" altLang="en-US" dirty="0"/>
              <a:t>  缺乏公信力和第三方權威驗證</a:t>
            </a:r>
            <a:endParaRPr lang="en-US" altLang="zh-CN" dirty="0"/>
          </a:p>
          <a:p>
            <a:pPr>
              <a:lnSpc>
                <a:spcPct val="200000"/>
              </a:lnSpc>
              <a:buClr>
                <a:schemeClr val="accent5"/>
              </a:buClr>
              <a:buFont typeface="Wingdings" panose="05000000000000000000" pitchFamily="2" charset="2"/>
              <a:buChar char="u"/>
            </a:pPr>
            <a:r>
              <a:rPr lang="zh-CN" altLang="en-US" dirty="0"/>
              <a:t>  實物產品與溯源信息的綁定關係不足</a:t>
            </a:r>
            <a:endParaRPr lang="en-US" altLang="zh-CN" dirty="0"/>
          </a:p>
          <a:p>
            <a:pPr>
              <a:lnSpc>
                <a:spcPct val="200000"/>
              </a:lnSpc>
              <a:buClr>
                <a:schemeClr val="accent5"/>
              </a:buClr>
              <a:buFont typeface="Wingdings" panose="05000000000000000000" pitchFamily="2" charset="2"/>
              <a:buChar char="u"/>
            </a:pPr>
            <a:r>
              <a:rPr lang="zh-CN" altLang="en-US" dirty="0"/>
              <a:t>  溯源標準化貫徹力度不足，平臺缺乏政府監管</a:t>
            </a:r>
          </a:p>
        </p:txBody>
      </p:sp>
      <p:sp>
        <p:nvSpPr>
          <p:cNvPr id="4" name="文本框 3">
            <a:extLst>
              <a:ext uri="{FF2B5EF4-FFF2-40B4-BE49-F238E27FC236}">
                <a16:creationId xmlns:a16="http://schemas.microsoft.com/office/drawing/2014/main" id="{47337370-B87E-0078-3AB1-724A4516F508}"/>
              </a:ext>
            </a:extLst>
          </p:cNvPr>
          <p:cNvSpPr txBox="1"/>
          <p:nvPr/>
        </p:nvSpPr>
        <p:spPr>
          <a:xfrm>
            <a:off x="0" y="276561"/>
            <a:ext cx="4557713" cy="584775"/>
          </a:xfrm>
          <a:prstGeom prst="rect">
            <a:avLst/>
          </a:prstGeom>
          <a:noFill/>
        </p:spPr>
        <p:txBody>
          <a:bodyPr wrap="square" rtlCol="0" anchor="ctr">
            <a:spAutoFit/>
          </a:bodyPr>
          <a:lstStyle/>
          <a:p>
            <a:pPr algn="ctr"/>
            <a:r>
              <a:rPr lang="zh-CN" altLang="en-US" sz="3200" b="1" spc="200" dirty="0">
                <a:solidFill>
                  <a:schemeClr val="bg1"/>
                </a:solidFill>
                <a:cs typeface="+mn-ea"/>
                <a:sym typeface="+mn-lt"/>
              </a:rPr>
              <a:t>四、防僞溯源行業現狀</a:t>
            </a:r>
            <a:endParaRPr lang="en-US" altLang="zh-CN" sz="3200" b="1" spc="200" dirty="0">
              <a:solidFill>
                <a:schemeClr val="bg1"/>
              </a:solidFill>
              <a:cs typeface="+mn-ea"/>
              <a:sym typeface="+mn-lt"/>
            </a:endParaRPr>
          </a:p>
        </p:txBody>
      </p:sp>
    </p:spTree>
    <p:extLst>
      <p:ext uri="{BB962C8B-B14F-4D97-AF65-F5344CB8AC3E}">
        <p14:creationId xmlns:p14="http://schemas.microsoft.com/office/powerpoint/2010/main" val="166674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584041" y="2147500"/>
            <a:ext cx="9860280" cy="769441"/>
          </a:xfrm>
          <a:prstGeom prst="rect">
            <a:avLst/>
          </a:prstGeom>
          <a:noFill/>
        </p:spPr>
        <p:txBody>
          <a:bodyPr wrap="square" rtlCol="0" anchor="ctr">
            <a:spAutoFit/>
          </a:bodyPr>
          <a:lstStyle/>
          <a:p>
            <a:pPr algn="ctr"/>
            <a:r>
              <a:rPr lang="zh-CN" altLang="en-US" sz="4400" b="1" spc="200" dirty="0">
                <a:solidFill>
                  <a:schemeClr val="bg1"/>
                </a:solidFill>
                <a:cs typeface="+mn-ea"/>
                <a:sym typeface="+mn-lt"/>
              </a:rPr>
              <a:t>五、防僞溯源平臺的種類及優缺點</a:t>
            </a:r>
            <a:r>
              <a:rPr lang="en-US" altLang="zh-CN" sz="4400" spc="200" dirty="0">
                <a:solidFill>
                  <a:schemeClr val="bg1"/>
                </a:solidFill>
                <a:cs typeface="+mn-ea"/>
                <a:sym typeface="+mn-lt"/>
              </a:rPr>
              <a:t> </a:t>
            </a:r>
            <a:endParaRPr lang="zh-CN" altLang="en-US" sz="4400" spc="200" dirty="0">
              <a:solidFill>
                <a:schemeClr val="bg1"/>
              </a:solidFill>
              <a:cs typeface="+mn-ea"/>
              <a:sym typeface="+mn-lt"/>
            </a:endParaRPr>
          </a:p>
        </p:txBody>
      </p:sp>
    </p:spTree>
    <p:extLst>
      <p:ext uri="{BB962C8B-B14F-4D97-AF65-F5344CB8AC3E}">
        <p14:creationId xmlns:p14="http://schemas.microsoft.com/office/powerpoint/2010/main" val="4035604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a:extLst>
              <a:ext uri="{FF2B5EF4-FFF2-40B4-BE49-F238E27FC236}">
                <a16:creationId xmlns:a16="http://schemas.microsoft.com/office/drawing/2014/main" id="{44EA7D5A-E91E-249F-1D45-2C9BDDB3C1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766" y="4387916"/>
            <a:ext cx="2761129" cy="1887922"/>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圆角 5">
            <a:extLst>
              <a:ext uri="{FF2B5EF4-FFF2-40B4-BE49-F238E27FC236}">
                <a16:creationId xmlns:a16="http://schemas.microsoft.com/office/drawing/2014/main" id="{DB764B14-B8D3-30AC-0500-A32B707F41F8}"/>
              </a:ext>
            </a:extLst>
          </p:cNvPr>
          <p:cNvSpPr/>
          <p:nvPr/>
        </p:nvSpPr>
        <p:spPr>
          <a:xfrm>
            <a:off x="802342" y="1584727"/>
            <a:ext cx="2761129" cy="142090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驗真僞</a:t>
            </a:r>
            <a:endParaRPr lang="en-US" altLang="zh-CN" dirty="0"/>
          </a:p>
          <a:p>
            <a:pPr algn="ctr"/>
            <a:r>
              <a:rPr lang="zh-CN" altLang="en-US" dirty="0"/>
              <a:t>（</a:t>
            </a:r>
            <a:r>
              <a:rPr lang="en-US" altLang="zh-CN" dirty="0"/>
              <a:t>400</a:t>
            </a:r>
            <a:r>
              <a:rPr lang="zh-CN" altLang="en-US" dirty="0"/>
              <a:t>電話</a:t>
            </a:r>
            <a:r>
              <a:rPr lang="en-US" altLang="zh-CN" dirty="0"/>
              <a:t>/</a:t>
            </a:r>
            <a:r>
              <a:rPr lang="zh-CN" altLang="en-US" dirty="0"/>
              <a:t>網站</a:t>
            </a:r>
            <a:r>
              <a:rPr lang="en-US" altLang="zh-CN" dirty="0"/>
              <a:t>/App…</a:t>
            </a:r>
            <a:r>
              <a:rPr lang="zh-CN" altLang="en-US" dirty="0"/>
              <a:t>）</a:t>
            </a:r>
          </a:p>
        </p:txBody>
      </p:sp>
      <p:sp>
        <p:nvSpPr>
          <p:cNvPr id="7" name="矩形: 圆角 6">
            <a:extLst>
              <a:ext uri="{FF2B5EF4-FFF2-40B4-BE49-F238E27FC236}">
                <a16:creationId xmlns:a16="http://schemas.microsoft.com/office/drawing/2014/main" id="{03816C9E-E89A-2815-9164-89F3B2E27E88}"/>
              </a:ext>
            </a:extLst>
          </p:cNvPr>
          <p:cNvSpPr/>
          <p:nvPr/>
        </p:nvSpPr>
        <p:spPr>
          <a:xfrm>
            <a:off x="4464424" y="1584727"/>
            <a:ext cx="2761129" cy="142090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追路徑</a:t>
            </a:r>
            <a:endParaRPr lang="en-US" altLang="zh-CN" dirty="0"/>
          </a:p>
          <a:p>
            <a:pPr algn="ctr"/>
            <a:r>
              <a:rPr lang="zh-CN" altLang="en-US" dirty="0"/>
              <a:t>（快遞物流）</a:t>
            </a:r>
          </a:p>
        </p:txBody>
      </p:sp>
      <p:sp>
        <p:nvSpPr>
          <p:cNvPr id="8" name="矩形: 圆角 7">
            <a:extLst>
              <a:ext uri="{FF2B5EF4-FFF2-40B4-BE49-F238E27FC236}">
                <a16:creationId xmlns:a16="http://schemas.microsoft.com/office/drawing/2014/main" id="{0AD9E883-B273-9554-9BFE-A8E9109A60AF}"/>
              </a:ext>
            </a:extLst>
          </p:cNvPr>
          <p:cNvSpPr/>
          <p:nvPr/>
        </p:nvSpPr>
        <p:spPr>
          <a:xfrm>
            <a:off x="8444753" y="1584727"/>
            <a:ext cx="2761129" cy="142090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新零售</a:t>
            </a:r>
            <a:endParaRPr lang="en-US" altLang="zh-CN" dirty="0"/>
          </a:p>
          <a:p>
            <a:pPr algn="ctr"/>
            <a:r>
              <a:rPr lang="en-US" altLang="zh-CN" dirty="0"/>
              <a:t>(</a:t>
            </a:r>
            <a:r>
              <a:rPr lang="zh-CN" altLang="en-US" dirty="0"/>
              <a:t>京東</a:t>
            </a:r>
            <a:r>
              <a:rPr lang="en-US" altLang="zh-CN" dirty="0"/>
              <a:t>)</a:t>
            </a:r>
            <a:endParaRPr lang="zh-CN" altLang="en-US" dirty="0"/>
          </a:p>
        </p:txBody>
      </p:sp>
      <p:sp>
        <p:nvSpPr>
          <p:cNvPr id="9" name="文本框 8">
            <a:extLst>
              <a:ext uri="{FF2B5EF4-FFF2-40B4-BE49-F238E27FC236}">
                <a16:creationId xmlns:a16="http://schemas.microsoft.com/office/drawing/2014/main" id="{1290F479-A8C3-19ED-A193-64CB6DE9CCCD}"/>
              </a:ext>
            </a:extLst>
          </p:cNvPr>
          <p:cNvSpPr txBox="1"/>
          <p:nvPr/>
        </p:nvSpPr>
        <p:spPr>
          <a:xfrm>
            <a:off x="-133136" y="294492"/>
            <a:ext cx="7358689" cy="584775"/>
          </a:xfrm>
          <a:prstGeom prst="rect">
            <a:avLst/>
          </a:prstGeom>
          <a:noFill/>
        </p:spPr>
        <p:txBody>
          <a:bodyPr wrap="square" rtlCol="0" anchor="ctr">
            <a:spAutoFit/>
          </a:bodyPr>
          <a:lstStyle/>
          <a:p>
            <a:pPr algn="ctr"/>
            <a:r>
              <a:rPr lang="zh-CN" altLang="en-US" sz="3200" b="1" spc="200" dirty="0">
                <a:solidFill>
                  <a:schemeClr val="bg1"/>
                </a:solidFill>
                <a:cs typeface="+mn-ea"/>
                <a:sym typeface="+mn-lt"/>
              </a:rPr>
              <a:t>五、防僞溯源平臺的種類及優缺點</a:t>
            </a:r>
            <a:r>
              <a:rPr lang="en-US" altLang="zh-CN" sz="3200" spc="200" dirty="0">
                <a:solidFill>
                  <a:schemeClr val="bg1"/>
                </a:solidFill>
                <a:cs typeface="+mn-ea"/>
                <a:sym typeface="+mn-lt"/>
              </a:rPr>
              <a:t> </a:t>
            </a:r>
            <a:endParaRPr lang="zh-CN" altLang="en-US" sz="3200" spc="200" dirty="0">
              <a:solidFill>
                <a:schemeClr val="bg1"/>
              </a:solidFill>
              <a:cs typeface="+mn-ea"/>
              <a:sym typeface="+mn-lt"/>
            </a:endParaRPr>
          </a:p>
        </p:txBody>
      </p:sp>
      <p:pic>
        <p:nvPicPr>
          <p:cNvPr id="1026" name="Picture 2">
            <a:extLst>
              <a:ext uri="{FF2B5EF4-FFF2-40B4-BE49-F238E27FC236}">
                <a16:creationId xmlns:a16="http://schemas.microsoft.com/office/drawing/2014/main" id="{DD5DA0E2-CE7D-D7D1-51CE-C774D3A2E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342" y="4468674"/>
            <a:ext cx="2684929" cy="1807164"/>
          </a:xfrm>
          <a:prstGeom prst="rect">
            <a:avLst/>
          </a:prstGeom>
          <a:noFill/>
          <a:extLst>
            <a:ext uri="{909E8E84-426E-40DD-AFC4-6F175D3DCCD1}">
              <a14:hiddenFill xmlns:a14="http://schemas.microsoft.com/office/drawing/2010/main">
                <a:solidFill>
                  <a:srgbClr val="FFFFFF"/>
                </a:solidFill>
              </a14:hiddenFill>
            </a:ext>
          </a:extLst>
        </p:spPr>
      </p:pic>
      <p:sp>
        <p:nvSpPr>
          <p:cNvPr id="10" name="箭头: 下 9">
            <a:extLst>
              <a:ext uri="{FF2B5EF4-FFF2-40B4-BE49-F238E27FC236}">
                <a16:creationId xmlns:a16="http://schemas.microsoft.com/office/drawing/2014/main" id="{D49D0E38-7B64-D79A-4C36-73CAF4DA773E}"/>
              </a:ext>
            </a:extLst>
          </p:cNvPr>
          <p:cNvSpPr/>
          <p:nvPr/>
        </p:nvSpPr>
        <p:spPr>
          <a:xfrm>
            <a:off x="1972235" y="3466886"/>
            <a:ext cx="475129" cy="77096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下 10">
            <a:extLst>
              <a:ext uri="{FF2B5EF4-FFF2-40B4-BE49-F238E27FC236}">
                <a16:creationId xmlns:a16="http://schemas.microsoft.com/office/drawing/2014/main" id="{45ABE6D6-A818-2BD7-7E29-ED37695ED587}"/>
              </a:ext>
            </a:extLst>
          </p:cNvPr>
          <p:cNvSpPr/>
          <p:nvPr/>
        </p:nvSpPr>
        <p:spPr>
          <a:xfrm>
            <a:off x="5620871" y="3466886"/>
            <a:ext cx="475129" cy="77096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下 11">
            <a:extLst>
              <a:ext uri="{FF2B5EF4-FFF2-40B4-BE49-F238E27FC236}">
                <a16:creationId xmlns:a16="http://schemas.microsoft.com/office/drawing/2014/main" id="{2B95EA93-2347-0232-6490-88B924F440E7}"/>
              </a:ext>
            </a:extLst>
          </p:cNvPr>
          <p:cNvSpPr/>
          <p:nvPr/>
        </p:nvSpPr>
        <p:spPr>
          <a:xfrm>
            <a:off x="9744636" y="3429000"/>
            <a:ext cx="475129" cy="77096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0" name="Picture 6">
            <a:extLst>
              <a:ext uri="{FF2B5EF4-FFF2-40B4-BE49-F238E27FC236}">
                <a16:creationId xmlns:a16="http://schemas.microsoft.com/office/drawing/2014/main" id="{8F16CDC4-F5AF-D787-DFB9-E9C333F935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987" y="4417901"/>
            <a:ext cx="3304063" cy="18579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764C519-5E66-8B56-3FCF-CE98E37AB4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02986" y="5001468"/>
            <a:ext cx="969180" cy="549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111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9D3D8FE-93DF-2622-8D5E-31CF5BCF7D81}"/>
              </a:ext>
            </a:extLst>
          </p:cNvPr>
          <p:cNvSpPr txBox="1"/>
          <p:nvPr/>
        </p:nvSpPr>
        <p:spPr>
          <a:xfrm>
            <a:off x="-133136" y="294492"/>
            <a:ext cx="7010400" cy="584775"/>
          </a:xfrm>
          <a:prstGeom prst="rect">
            <a:avLst/>
          </a:prstGeom>
          <a:noFill/>
        </p:spPr>
        <p:txBody>
          <a:bodyPr wrap="square" rtlCol="0" anchor="ctr">
            <a:spAutoFit/>
          </a:bodyPr>
          <a:lstStyle/>
          <a:p>
            <a:pPr algn="ctr"/>
            <a:r>
              <a:rPr lang="zh-CN" altLang="en-US" sz="3200" b="1" spc="200" dirty="0">
                <a:solidFill>
                  <a:schemeClr val="bg1"/>
                </a:solidFill>
                <a:cs typeface="+mn-ea"/>
                <a:sym typeface="+mn-lt"/>
              </a:rPr>
              <a:t>五、防僞溯源平臺的種類及優缺點</a:t>
            </a:r>
            <a:r>
              <a:rPr lang="en-US" altLang="zh-CN" sz="3200" spc="200" dirty="0">
                <a:solidFill>
                  <a:schemeClr val="bg1"/>
                </a:solidFill>
                <a:cs typeface="+mn-ea"/>
                <a:sym typeface="+mn-lt"/>
              </a:rPr>
              <a:t> </a:t>
            </a:r>
            <a:endParaRPr lang="zh-CN" altLang="en-US" sz="3200" spc="200" dirty="0">
              <a:solidFill>
                <a:schemeClr val="bg1"/>
              </a:solidFill>
              <a:cs typeface="+mn-ea"/>
              <a:sym typeface="+mn-lt"/>
            </a:endParaRPr>
          </a:p>
        </p:txBody>
      </p:sp>
      <p:pic>
        <p:nvPicPr>
          <p:cNvPr id="2050" name="Picture 2">
            <a:extLst>
              <a:ext uri="{FF2B5EF4-FFF2-40B4-BE49-F238E27FC236}">
                <a16:creationId xmlns:a16="http://schemas.microsoft.com/office/drawing/2014/main" id="{05C624B7-2FF7-D39E-51BE-C8EE35C75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61" y="1974758"/>
            <a:ext cx="2781300" cy="26574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a:extLst>
              <a:ext uri="{FF2B5EF4-FFF2-40B4-BE49-F238E27FC236}">
                <a16:creationId xmlns:a16="http://schemas.microsoft.com/office/drawing/2014/main" id="{3205B615-A941-867B-68C9-472A70923498}"/>
              </a:ext>
            </a:extLst>
          </p:cNvPr>
          <p:cNvSpPr txBox="1"/>
          <p:nvPr/>
        </p:nvSpPr>
        <p:spPr>
          <a:xfrm>
            <a:off x="4652682" y="1910501"/>
            <a:ext cx="7010400" cy="2246769"/>
          </a:xfrm>
          <a:prstGeom prst="rect">
            <a:avLst/>
          </a:prstGeom>
          <a:noFill/>
        </p:spPr>
        <p:txBody>
          <a:bodyPr wrap="square" rtlCol="0">
            <a:spAutoFit/>
          </a:bodyPr>
          <a:lstStyle/>
          <a:p>
            <a:pPr>
              <a:buFont typeface="Wingdings" pitchFamily="2" charset="2"/>
              <a:buChar char="u"/>
            </a:pPr>
            <a:r>
              <a:rPr lang="zh-CN" altLang="en-US" sz="2800" dirty="0">
                <a:solidFill>
                  <a:srgbClr val="00B050"/>
                </a:solidFill>
              </a:rPr>
              <a:t>防僞成本低</a:t>
            </a:r>
            <a:endParaRPr lang="en-US" altLang="zh-CN" sz="2800" dirty="0">
              <a:solidFill>
                <a:srgbClr val="00B050"/>
              </a:solidFill>
            </a:endParaRPr>
          </a:p>
          <a:p>
            <a:pPr>
              <a:buFont typeface="Wingdings" pitchFamily="2" charset="2"/>
              <a:buChar char="u"/>
            </a:pPr>
            <a:r>
              <a:rPr lang="zh-CN" altLang="en-US" sz="2800" dirty="0">
                <a:solidFill>
                  <a:srgbClr val="00B050"/>
                </a:solidFill>
              </a:rPr>
              <a:t>一物一碼查詢簡單</a:t>
            </a:r>
            <a:endParaRPr lang="en-US" altLang="zh-CN" sz="2800" dirty="0">
              <a:solidFill>
                <a:srgbClr val="00B050"/>
              </a:solidFill>
            </a:endParaRPr>
          </a:p>
          <a:p>
            <a:pPr>
              <a:buFont typeface="Wingdings" pitchFamily="2" charset="2"/>
              <a:buChar char="u"/>
            </a:pPr>
            <a:endParaRPr lang="en-US" altLang="zh-CN" sz="2800" dirty="0">
              <a:solidFill>
                <a:schemeClr val="bg1"/>
              </a:solidFill>
            </a:endParaRPr>
          </a:p>
          <a:p>
            <a:pPr>
              <a:buFont typeface="Wingdings" pitchFamily="2" charset="2"/>
              <a:buChar char="u"/>
            </a:pPr>
            <a:r>
              <a:rPr lang="zh-CN" altLang="en-US" sz="2800" dirty="0">
                <a:solidFill>
                  <a:srgbClr val="FF0000"/>
                </a:solidFill>
              </a:rPr>
              <a:t>只能查驗電碼的真僞，缺乏產品來源信息和物流路徑信息以及貨物的真實性</a:t>
            </a:r>
          </a:p>
        </p:txBody>
      </p:sp>
    </p:spTree>
    <p:extLst>
      <p:ext uri="{BB962C8B-B14F-4D97-AF65-F5344CB8AC3E}">
        <p14:creationId xmlns:p14="http://schemas.microsoft.com/office/powerpoint/2010/main" val="173685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9D3D8FE-93DF-2622-8D5E-31CF5BCF7D81}"/>
              </a:ext>
            </a:extLst>
          </p:cNvPr>
          <p:cNvSpPr txBox="1"/>
          <p:nvPr/>
        </p:nvSpPr>
        <p:spPr>
          <a:xfrm>
            <a:off x="-133136" y="294492"/>
            <a:ext cx="7125607" cy="584775"/>
          </a:xfrm>
          <a:prstGeom prst="rect">
            <a:avLst/>
          </a:prstGeom>
          <a:noFill/>
        </p:spPr>
        <p:txBody>
          <a:bodyPr wrap="square" rtlCol="0" anchor="ctr">
            <a:spAutoFit/>
          </a:bodyPr>
          <a:lstStyle/>
          <a:p>
            <a:pPr algn="ctr"/>
            <a:r>
              <a:rPr lang="zh-CN" altLang="en-US" sz="3200" b="1" spc="200" dirty="0">
                <a:solidFill>
                  <a:schemeClr val="bg1"/>
                </a:solidFill>
                <a:cs typeface="+mn-ea"/>
                <a:sym typeface="+mn-lt"/>
              </a:rPr>
              <a:t>五、防僞溯源平臺的種類及優缺點</a:t>
            </a:r>
            <a:r>
              <a:rPr lang="en-US" altLang="zh-CN" sz="3200" spc="200" dirty="0">
                <a:solidFill>
                  <a:schemeClr val="bg1"/>
                </a:solidFill>
                <a:cs typeface="+mn-ea"/>
                <a:sym typeface="+mn-lt"/>
              </a:rPr>
              <a:t> </a:t>
            </a:r>
            <a:endParaRPr lang="zh-CN" altLang="en-US" sz="3200" spc="200" dirty="0">
              <a:solidFill>
                <a:schemeClr val="bg1"/>
              </a:solidFill>
              <a:cs typeface="+mn-ea"/>
              <a:sym typeface="+mn-lt"/>
            </a:endParaRPr>
          </a:p>
        </p:txBody>
      </p:sp>
      <p:pic>
        <p:nvPicPr>
          <p:cNvPr id="2052" name="Picture 4">
            <a:extLst>
              <a:ext uri="{FF2B5EF4-FFF2-40B4-BE49-F238E27FC236}">
                <a16:creationId xmlns:a16="http://schemas.microsoft.com/office/drawing/2014/main" id="{CA0150D7-10D3-B31B-CB3E-012F02AF8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118" y="1450539"/>
            <a:ext cx="2486211" cy="47171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6">
            <a:extLst>
              <a:ext uri="{FF2B5EF4-FFF2-40B4-BE49-F238E27FC236}">
                <a16:creationId xmlns:a16="http://schemas.microsoft.com/office/drawing/2014/main" id="{D6C1C4EC-FE5A-BE5D-6EF9-1159CA264401}"/>
              </a:ext>
            </a:extLst>
          </p:cNvPr>
          <p:cNvSpPr txBox="1"/>
          <p:nvPr/>
        </p:nvSpPr>
        <p:spPr>
          <a:xfrm>
            <a:off x="5227536" y="2197399"/>
            <a:ext cx="5925020" cy="1815882"/>
          </a:xfrm>
          <a:prstGeom prst="rect">
            <a:avLst/>
          </a:prstGeom>
          <a:noFill/>
        </p:spPr>
        <p:txBody>
          <a:bodyPr wrap="none" rtlCol="0">
            <a:spAutoFit/>
          </a:bodyPr>
          <a:lstStyle/>
          <a:p>
            <a:pPr>
              <a:buFont typeface="Wingdings" pitchFamily="2" charset="2"/>
              <a:buChar char="u"/>
            </a:pPr>
            <a:r>
              <a:rPr lang="zh-CN" altLang="en-US" sz="2800" dirty="0">
                <a:solidFill>
                  <a:srgbClr val="00B050"/>
                </a:solidFill>
              </a:rPr>
              <a:t>一物一碼來源可查，物流路徑可循</a:t>
            </a:r>
            <a:endParaRPr lang="en-US" altLang="zh-CN" sz="2800" dirty="0">
              <a:solidFill>
                <a:srgbClr val="00B050"/>
              </a:solidFill>
            </a:endParaRPr>
          </a:p>
          <a:p>
            <a:pPr>
              <a:buFont typeface="Wingdings" pitchFamily="2" charset="2"/>
              <a:buChar char="u"/>
            </a:pPr>
            <a:endParaRPr lang="en-US" altLang="zh-CN" sz="2800" dirty="0">
              <a:solidFill>
                <a:schemeClr val="bg1"/>
              </a:solidFill>
            </a:endParaRPr>
          </a:p>
          <a:p>
            <a:pPr>
              <a:buFont typeface="Wingdings" pitchFamily="2" charset="2"/>
              <a:buChar char="u"/>
            </a:pPr>
            <a:endParaRPr lang="en-US" altLang="zh-CN" sz="2800" dirty="0">
              <a:solidFill>
                <a:schemeClr val="bg1"/>
              </a:solidFill>
            </a:endParaRPr>
          </a:p>
          <a:p>
            <a:pPr>
              <a:buFont typeface="Wingdings" pitchFamily="2" charset="2"/>
              <a:buChar char="u"/>
            </a:pPr>
            <a:r>
              <a:rPr lang="zh-CN" altLang="en-US" sz="2800" dirty="0">
                <a:solidFill>
                  <a:srgbClr val="FF0000"/>
                </a:solidFill>
              </a:rPr>
              <a:t>無法驗產品的真僞</a:t>
            </a:r>
          </a:p>
        </p:txBody>
      </p:sp>
    </p:spTree>
    <p:extLst>
      <p:ext uri="{BB962C8B-B14F-4D97-AF65-F5344CB8AC3E}">
        <p14:creationId xmlns:p14="http://schemas.microsoft.com/office/powerpoint/2010/main" val="3622610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9D3D8FE-93DF-2622-8D5E-31CF5BCF7D81}"/>
              </a:ext>
            </a:extLst>
          </p:cNvPr>
          <p:cNvSpPr txBox="1"/>
          <p:nvPr/>
        </p:nvSpPr>
        <p:spPr>
          <a:xfrm>
            <a:off x="-133136" y="294492"/>
            <a:ext cx="7116642" cy="584775"/>
          </a:xfrm>
          <a:prstGeom prst="rect">
            <a:avLst/>
          </a:prstGeom>
          <a:noFill/>
        </p:spPr>
        <p:txBody>
          <a:bodyPr wrap="square" rtlCol="0" anchor="ctr">
            <a:spAutoFit/>
          </a:bodyPr>
          <a:lstStyle/>
          <a:p>
            <a:pPr algn="ctr"/>
            <a:r>
              <a:rPr lang="zh-CN" altLang="en-US" sz="3200" b="1" spc="200" dirty="0">
                <a:solidFill>
                  <a:schemeClr val="bg1"/>
                </a:solidFill>
                <a:cs typeface="+mn-ea"/>
                <a:sym typeface="+mn-lt"/>
              </a:rPr>
              <a:t>五、防僞溯源平臺的種類及優缺點</a:t>
            </a:r>
            <a:r>
              <a:rPr lang="en-US" altLang="zh-CN" sz="3200" spc="200" dirty="0">
                <a:solidFill>
                  <a:schemeClr val="bg1"/>
                </a:solidFill>
                <a:cs typeface="+mn-ea"/>
                <a:sym typeface="+mn-lt"/>
              </a:rPr>
              <a:t> </a:t>
            </a:r>
            <a:endParaRPr lang="zh-CN" altLang="en-US" sz="3200" spc="200" dirty="0">
              <a:solidFill>
                <a:schemeClr val="bg1"/>
              </a:solidFill>
              <a:cs typeface="+mn-ea"/>
              <a:sym typeface="+mn-lt"/>
            </a:endParaRPr>
          </a:p>
        </p:txBody>
      </p:sp>
      <p:pic>
        <p:nvPicPr>
          <p:cNvPr id="3074" name="Picture 2">
            <a:extLst>
              <a:ext uri="{FF2B5EF4-FFF2-40B4-BE49-F238E27FC236}">
                <a16:creationId xmlns:a16="http://schemas.microsoft.com/office/drawing/2014/main" id="{31A14951-C031-3A42-788D-F3F814B54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515" y="1740274"/>
            <a:ext cx="4762500" cy="3771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6">
            <a:extLst>
              <a:ext uri="{FF2B5EF4-FFF2-40B4-BE49-F238E27FC236}">
                <a16:creationId xmlns:a16="http://schemas.microsoft.com/office/drawing/2014/main" id="{6A2D85CB-AA76-7131-94A3-AFB5B9CBA11F}"/>
              </a:ext>
            </a:extLst>
          </p:cNvPr>
          <p:cNvSpPr txBox="1"/>
          <p:nvPr/>
        </p:nvSpPr>
        <p:spPr>
          <a:xfrm>
            <a:off x="6091499" y="1740274"/>
            <a:ext cx="6050065" cy="2677656"/>
          </a:xfrm>
          <a:prstGeom prst="rect">
            <a:avLst/>
          </a:prstGeom>
          <a:noFill/>
        </p:spPr>
        <p:txBody>
          <a:bodyPr wrap="square" rtlCol="0">
            <a:spAutoFit/>
          </a:bodyPr>
          <a:lstStyle/>
          <a:p>
            <a:pPr>
              <a:buFont typeface="Wingdings" pitchFamily="2" charset="2"/>
              <a:buChar char="u"/>
            </a:pPr>
            <a:r>
              <a:rPr lang="zh-CN" altLang="en-US" sz="2800" dirty="0">
                <a:solidFill>
                  <a:srgbClr val="00B050"/>
                </a:solidFill>
              </a:rPr>
              <a:t>一物一碼結合區塊鏈，可追根溯源數據不可篡改</a:t>
            </a:r>
            <a:endParaRPr lang="en-US" altLang="zh-CN" sz="2800" dirty="0">
              <a:solidFill>
                <a:srgbClr val="00B050"/>
              </a:solidFill>
            </a:endParaRPr>
          </a:p>
          <a:p>
            <a:pPr>
              <a:buFont typeface="Wingdings" pitchFamily="2" charset="2"/>
              <a:buChar char="u"/>
            </a:pPr>
            <a:r>
              <a:rPr lang="zh-CN" altLang="en-US" sz="2800" dirty="0">
                <a:solidFill>
                  <a:srgbClr val="00B050"/>
                </a:solidFill>
              </a:rPr>
              <a:t>結合數字化營銷新零售，防僞溯源價值充分實現</a:t>
            </a:r>
            <a:endParaRPr lang="en-US" altLang="zh-CN" sz="2800" dirty="0">
              <a:solidFill>
                <a:schemeClr val="bg1"/>
              </a:solidFill>
            </a:endParaRPr>
          </a:p>
          <a:p>
            <a:pPr>
              <a:buFont typeface="Wingdings" pitchFamily="2" charset="2"/>
              <a:buChar char="u"/>
            </a:pPr>
            <a:endParaRPr lang="en-US" altLang="zh-CN" sz="2800" dirty="0">
              <a:solidFill>
                <a:schemeClr val="bg1"/>
              </a:solidFill>
            </a:endParaRPr>
          </a:p>
          <a:p>
            <a:pPr>
              <a:buFont typeface="Wingdings" pitchFamily="2" charset="2"/>
              <a:buChar char="u"/>
            </a:pPr>
            <a:r>
              <a:rPr lang="zh-CN" altLang="en-US" sz="2800" dirty="0">
                <a:solidFill>
                  <a:srgbClr val="FF0000"/>
                </a:solidFill>
              </a:rPr>
              <a:t>應用場景有局限性、監管力度不足</a:t>
            </a:r>
          </a:p>
        </p:txBody>
      </p:sp>
    </p:spTree>
    <p:extLst>
      <p:ext uri="{BB962C8B-B14F-4D97-AF65-F5344CB8AC3E}">
        <p14:creationId xmlns:p14="http://schemas.microsoft.com/office/powerpoint/2010/main" val="2511657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584041" y="2147499"/>
            <a:ext cx="9860280" cy="769441"/>
          </a:xfrm>
          <a:prstGeom prst="rect">
            <a:avLst/>
          </a:prstGeom>
          <a:noFill/>
        </p:spPr>
        <p:txBody>
          <a:bodyPr wrap="square" rtlCol="0" anchor="ctr">
            <a:spAutoFit/>
          </a:bodyPr>
          <a:lstStyle/>
          <a:p>
            <a:pPr algn="ctr"/>
            <a:r>
              <a:rPr lang="zh-CN" altLang="en-US" sz="4400" b="1" spc="200" dirty="0">
                <a:solidFill>
                  <a:schemeClr val="bg1"/>
                </a:solidFill>
                <a:cs typeface="+mn-ea"/>
                <a:sym typeface="+mn-lt"/>
              </a:rPr>
              <a:t>六、防僞溯源行業的發展趨勢</a:t>
            </a:r>
            <a:endParaRPr lang="en-US" altLang="zh-CN" sz="4400" b="1" spc="200" dirty="0">
              <a:solidFill>
                <a:schemeClr val="bg1"/>
              </a:solidFill>
              <a:cs typeface="+mn-ea"/>
              <a:sym typeface="+mn-lt"/>
            </a:endParaRPr>
          </a:p>
        </p:txBody>
      </p:sp>
    </p:spTree>
    <p:extLst>
      <p:ext uri="{BB962C8B-B14F-4D97-AF65-F5344CB8AC3E}">
        <p14:creationId xmlns:p14="http://schemas.microsoft.com/office/powerpoint/2010/main" val="304596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567900" y="655939"/>
            <a:ext cx="2039981" cy="584775"/>
          </a:xfrm>
          <a:prstGeom prst="rect">
            <a:avLst/>
          </a:prstGeom>
          <a:noFill/>
        </p:spPr>
        <p:txBody>
          <a:bodyPr wrap="square" rtlCol="0" anchor="ctr">
            <a:spAutoFit/>
          </a:bodyPr>
          <a:lstStyle/>
          <a:p>
            <a:pPr algn="ctr"/>
            <a:r>
              <a:rPr lang="zh-CN" altLang="en-US" sz="3200" b="1" spc="200" dirty="0">
                <a:solidFill>
                  <a:schemeClr val="bg1"/>
                </a:solidFill>
                <a:cs typeface="+mn-ea"/>
                <a:sym typeface="+mn-lt"/>
              </a:rPr>
              <a:t>目錄</a:t>
            </a:r>
          </a:p>
        </p:txBody>
      </p:sp>
      <p:sp>
        <p:nvSpPr>
          <p:cNvPr id="8" name="文本框 7"/>
          <p:cNvSpPr txBox="1"/>
          <p:nvPr/>
        </p:nvSpPr>
        <p:spPr>
          <a:xfrm>
            <a:off x="-143672" y="329824"/>
            <a:ext cx="4581201" cy="1107996"/>
          </a:xfrm>
          <a:prstGeom prst="rect">
            <a:avLst/>
          </a:prstGeom>
          <a:noFill/>
        </p:spPr>
        <p:txBody>
          <a:bodyPr wrap="square" rtlCol="0" anchor="ctr">
            <a:spAutoFit/>
          </a:bodyPr>
          <a:lstStyle/>
          <a:p>
            <a:pPr algn="ctr"/>
            <a:r>
              <a:rPr lang="en-US" altLang="zh-CN" sz="6600" spc="200" dirty="0">
                <a:solidFill>
                  <a:schemeClr val="bg1"/>
                </a:solidFill>
                <a:cs typeface="+mn-ea"/>
                <a:sym typeface="+mn-lt"/>
              </a:rPr>
              <a:t>Contents</a:t>
            </a:r>
            <a:endParaRPr lang="zh-CN" altLang="en-US" sz="6600" spc="200" dirty="0">
              <a:solidFill>
                <a:schemeClr val="bg1"/>
              </a:solidFill>
              <a:cs typeface="+mn-ea"/>
              <a:sym typeface="+mn-lt"/>
            </a:endParaRPr>
          </a:p>
        </p:txBody>
      </p:sp>
      <p:sp>
        <p:nvSpPr>
          <p:cNvPr id="18" name="文本框 17"/>
          <p:cNvSpPr txBox="1"/>
          <p:nvPr/>
        </p:nvSpPr>
        <p:spPr>
          <a:xfrm>
            <a:off x="457200" y="1801905"/>
            <a:ext cx="6221400" cy="3627403"/>
          </a:xfrm>
          <a:prstGeom prst="rect">
            <a:avLst/>
          </a:prstGeom>
          <a:noFill/>
        </p:spPr>
        <p:txBody>
          <a:bodyPr wrap="square" rtlCol="0">
            <a:spAutoFit/>
          </a:bodyPr>
          <a:lstStyle/>
          <a:p>
            <a:pPr marL="400050" indent="-400050">
              <a:lnSpc>
                <a:spcPct val="250000"/>
              </a:lnSpc>
              <a:buFont typeface="+mj-ea"/>
              <a:buAutoNum type="ea1JpnChsDbPeriod"/>
            </a:pPr>
            <a:r>
              <a:rPr lang="zh-CN" altLang="en-US" sz="2400" b="1" spc="200" dirty="0">
                <a:solidFill>
                  <a:schemeClr val="bg1"/>
                </a:solidFill>
                <a:cs typeface="+mn-ea"/>
                <a:sym typeface="+mn-ea"/>
              </a:rPr>
              <a:t>防僞溯源的概念</a:t>
            </a:r>
            <a:endParaRPr lang="en-US" altLang="zh-CN" sz="2400" b="1" spc="200" dirty="0">
              <a:solidFill>
                <a:schemeClr val="bg1"/>
              </a:solidFill>
              <a:cs typeface="+mn-ea"/>
              <a:sym typeface="+mn-ea"/>
            </a:endParaRPr>
          </a:p>
          <a:p>
            <a:pPr marL="342900" indent="-342900">
              <a:lnSpc>
                <a:spcPct val="250000"/>
              </a:lnSpc>
              <a:buFont typeface="+mj-lt"/>
              <a:buAutoNum type="ea1JpnChsDbPeriod"/>
            </a:pPr>
            <a:r>
              <a:rPr lang="zh-CN" altLang="en-US" sz="2400" b="1" spc="200" dirty="0">
                <a:solidFill>
                  <a:schemeClr val="bg1"/>
                </a:solidFill>
                <a:cs typeface="+mn-ea"/>
                <a:sym typeface="+mn-lt"/>
              </a:rPr>
              <a:t>防僞溯源的作用</a:t>
            </a:r>
            <a:endParaRPr lang="en-US" altLang="zh-CN" sz="2400" b="1" spc="200" dirty="0">
              <a:solidFill>
                <a:schemeClr val="bg1"/>
              </a:solidFill>
              <a:cs typeface="+mn-ea"/>
              <a:sym typeface="+mn-lt"/>
            </a:endParaRPr>
          </a:p>
          <a:p>
            <a:pPr marL="342900" indent="-342900">
              <a:lnSpc>
                <a:spcPct val="250000"/>
              </a:lnSpc>
              <a:buFont typeface="+mj-lt"/>
              <a:buAutoNum type="ea1JpnChsDbPeriod"/>
            </a:pPr>
            <a:r>
              <a:rPr lang="zh-CN" altLang="en-US" sz="2400" b="1" spc="200" dirty="0">
                <a:solidFill>
                  <a:schemeClr val="bg1"/>
                </a:solidFill>
                <a:cs typeface="+mn-ea"/>
                <a:sym typeface="+mn-lt"/>
              </a:rPr>
              <a:t>防僞溯源技術的發展歷程</a:t>
            </a:r>
            <a:endParaRPr lang="en-US" altLang="zh-CN" sz="2400" b="1" spc="200" dirty="0">
              <a:solidFill>
                <a:schemeClr val="bg1"/>
              </a:solidFill>
              <a:cs typeface="+mn-ea"/>
              <a:sym typeface="+mn-lt"/>
            </a:endParaRPr>
          </a:p>
          <a:p>
            <a:pPr marL="342900" indent="-342900">
              <a:lnSpc>
                <a:spcPct val="250000"/>
              </a:lnSpc>
              <a:buFont typeface="+mj-lt"/>
              <a:buAutoNum type="ea1JpnChsDbPeriod"/>
            </a:pPr>
            <a:r>
              <a:rPr lang="zh-CN" altLang="en-US" sz="2400" b="1" spc="200" dirty="0">
                <a:solidFill>
                  <a:schemeClr val="bg1"/>
                </a:solidFill>
                <a:cs typeface="+mn-ea"/>
                <a:sym typeface="+mn-lt"/>
              </a:rPr>
              <a:t>防僞溯源行業現狀</a:t>
            </a:r>
          </a:p>
        </p:txBody>
      </p:sp>
      <p:sp>
        <p:nvSpPr>
          <p:cNvPr id="3" name="文本框 2">
            <a:extLst>
              <a:ext uri="{FF2B5EF4-FFF2-40B4-BE49-F238E27FC236}">
                <a16:creationId xmlns:a16="http://schemas.microsoft.com/office/drawing/2014/main" id="{5684F952-477B-FB4E-3134-6B89708BF38B}"/>
              </a:ext>
            </a:extLst>
          </p:cNvPr>
          <p:cNvSpPr txBox="1"/>
          <p:nvPr/>
        </p:nvSpPr>
        <p:spPr>
          <a:xfrm>
            <a:off x="5772715" y="1801905"/>
            <a:ext cx="7073152" cy="3627403"/>
          </a:xfrm>
          <a:prstGeom prst="rect">
            <a:avLst/>
          </a:prstGeom>
          <a:noFill/>
        </p:spPr>
        <p:txBody>
          <a:bodyPr wrap="square" rtlCol="0">
            <a:spAutoFit/>
          </a:bodyPr>
          <a:lstStyle/>
          <a:p>
            <a:pPr marL="400050" indent="-400050">
              <a:lnSpc>
                <a:spcPct val="250000"/>
              </a:lnSpc>
              <a:buFont typeface="+mj-ea"/>
              <a:buAutoNum type="ea1JpnChsDbPeriod" startAt="5"/>
            </a:pPr>
            <a:r>
              <a:rPr lang="zh-CN" altLang="en-US" sz="2400" b="1" spc="200" dirty="0">
                <a:solidFill>
                  <a:schemeClr val="bg1"/>
                </a:solidFill>
                <a:cs typeface="+mn-ea"/>
                <a:sym typeface="+mn-lt"/>
              </a:rPr>
              <a:t>防僞溯源平臺種類及優缺點</a:t>
            </a:r>
            <a:endParaRPr lang="en-US" altLang="zh-CN" sz="2400" b="1" spc="200" dirty="0">
              <a:solidFill>
                <a:schemeClr val="bg1"/>
              </a:solidFill>
              <a:cs typeface="+mn-ea"/>
              <a:sym typeface="+mn-lt"/>
            </a:endParaRPr>
          </a:p>
          <a:p>
            <a:pPr marL="342900" indent="-342900">
              <a:lnSpc>
                <a:spcPct val="250000"/>
              </a:lnSpc>
              <a:buFont typeface="+mj-lt"/>
              <a:buAutoNum type="ea1JpnChsDbPeriod" startAt="5"/>
            </a:pPr>
            <a:r>
              <a:rPr lang="en-US" altLang="zh-CN" sz="2400" b="1" spc="200" dirty="0">
                <a:solidFill>
                  <a:schemeClr val="bg1"/>
                </a:solidFill>
                <a:cs typeface="+mn-ea"/>
                <a:sym typeface="+mn-lt"/>
              </a:rPr>
              <a:t> </a:t>
            </a:r>
            <a:r>
              <a:rPr lang="zh-CN" altLang="en-US" sz="2400" b="1" spc="200" dirty="0">
                <a:solidFill>
                  <a:schemeClr val="bg1"/>
                </a:solidFill>
                <a:cs typeface="+mn-ea"/>
                <a:sym typeface="+mn-lt"/>
              </a:rPr>
              <a:t>防僞溯源行業的發展趨勢</a:t>
            </a:r>
            <a:endParaRPr lang="en-US" altLang="zh-CN" sz="2400" b="1" spc="200" dirty="0">
              <a:solidFill>
                <a:schemeClr val="bg1"/>
              </a:solidFill>
              <a:cs typeface="+mn-ea"/>
              <a:sym typeface="+mn-lt"/>
            </a:endParaRPr>
          </a:p>
          <a:p>
            <a:pPr marL="342900" indent="-342900">
              <a:lnSpc>
                <a:spcPct val="250000"/>
              </a:lnSpc>
              <a:buFont typeface="+mj-lt"/>
              <a:buAutoNum type="ea1JpnChsDbPeriod" startAt="5"/>
            </a:pPr>
            <a:r>
              <a:rPr lang="zh-CN" altLang="en-US" sz="2400" b="1" spc="200" dirty="0">
                <a:solidFill>
                  <a:schemeClr val="bg1"/>
                </a:solidFill>
                <a:cs typeface="+mn-ea"/>
                <a:sym typeface="+mn-lt"/>
              </a:rPr>
              <a:t>防僞溯源在未來物聯網環境下的作用</a:t>
            </a:r>
            <a:endParaRPr lang="en-US" altLang="zh-CN" sz="2400" b="1" spc="200" dirty="0">
              <a:solidFill>
                <a:schemeClr val="bg1"/>
              </a:solidFill>
              <a:cs typeface="+mn-ea"/>
              <a:sym typeface="+mn-lt"/>
            </a:endParaRPr>
          </a:p>
          <a:p>
            <a:pPr marL="342900" indent="-342900">
              <a:lnSpc>
                <a:spcPct val="250000"/>
              </a:lnSpc>
              <a:buFont typeface="+mj-lt"/>
              <a:buAutoNum type="ea1JpnChsDbPeriod" startAt="5"/>
            </a:pPr>
            <a:r>
              <a:rPr lang="zh-CN" altLang="en-US" sz="2400" b="1" spc="200" dirty="0">
                <a:solidFill>
                  <a:schemeClr val="bg1"/>
                </a:solidFill>
                <a:cs typeface="+mn-ea"/>
                <a:sym typeface="+mn-lt"/>
              </a:rPr>
              <a:t>結束語</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1083BB2-DD67-6B6D-8F0D-976FA44962C0}"/>
              </a:ext>
            </a:extLst>
          </p:cNvPr>
          <p:cNvSpPr>
            <a:spLocks noGrp="1"/>
          </p:cNvSpPr>
          <p:nvPr>
            <p:ph idx="1"/>
          </p:nvPr>
        </p:nvSpPr>
        <p:spPr>
          <a:xfrm>
            <a:off x="838200" y="1467036"/>
            <a:ext cx="10511118" cy="4754470"/>
          </a:xfrm>
        </p:spPr>
        <p:txBody>
          <a:bodyPr>
            <a:normAutofit/>
          </a:bodyPr>
          <a:lstStyle/>
          <a:p>
            <a:pPr marL="0" indent="0">
              <a:lnSpc>
                <a:spcPct val="150000"/>
              </a:lnSpc>
              <a:buNone/>
            </a:pPr>
            <a:r>
              <a:rPr lang="zh-CN" altLang="en-US" dirty="0"/>
              <a:t>新冠疫情爆發後，在出現了食品包裝新冠病毒檢測呈陽性後，各地對於食品檢測監管更加嚴格，不僅如此，國家也頒佈相關政策大力提倡產品溯源。所以從發展社會發展趨勢來說，防偽溯源是必然的。未來防偽溯源的市場需求將會越來越大。</a:t>
            </a:r>
            <a:endParaRPr lang="en-US" altLang="zh-CN" dirty="0"/>
          </a:p>
          <a:p>
            <a:pPr marL="0" indent="0">
              <a:lnSpc>
                <a:spcPct val="150000"/>
              </a:lnSpc>
              <a:buNone/>
            </a:pPr>
            <a:r>
              <a:rPr lang="zh-CN" altLang="en-US" dirty="0"/>
              <a:t>防偽溯源市場規模預測目前“一物一碼”產品品質防偽溯源系統應用已經非常普遍，一物一碼防偽溯源系統應用乳品、白酒、化妝品、食品、農資、電子產品等行業。</a:t>
            </a:r>
          </a:p>
        </p:txBody>
      </p:sp>
      <p:sp>
        <p:nvSpPr>
          <p:cNvPr id="4" name="文本框 3">
            <a:extLst>
              <a:ext uri="{FF2B5EF4-FFF2-40B4-BE49-F238E27FC236}">
                <a16:creationId xmlns:a16="http://schemas.microsoft.com/office/drawing/2014/main" id="{AE9BBC3F-A7A4-DEE6-09CE-C050ECD99391}"/>
              </a:ext>
            </a:extLst>
          </p:cNvPr>
          <p:cNvSpPr txBox="1"/>
          <p:nvPr/>
        </p:nvSpPr>
        <p:spPr>
          <a:xfrm>
            <a:off x="350958" y="388649"/>
            <a:ext cx="5835530" cy="584775"/>
          </a:xfrm>
          <a:prstGeom prst="rect">
            <a:avLst/>
          </a:prstGeom>
          <a:noFill/>
        </p:spPr>
        <p:txBody>
          <a:bodyPr wrap="square" rtlCol="0" anchor="ctr">
            <a:spAutoFit/>
          </a:bodyPr>
          <a:lstStyle/>
          <a:p>
            <a:pPr algn="ctr"/>
            <a:r>
              <a:rPr lang="zh-CN" altLang="en-US" sz="3200" b="1" spc="200" dirty="0">
                <a:solidFill>
                  <a:schemeClr val="bg1"/>
                </a:solidFill>
                <a:cs typeface="+mn-ea"/>
                <a:sym typeface="+mn-lt"/>
              </a:rPr>
              <a:t>六、防僞溯源行業的發展趨勢</a:t>
            </a:r>
            <a:endParaRPr lang="en-US" altLang="zh-CN" sz="3200" b="1" spc="200" dirty="0">
              <a:solidFill>
                <a:schemeClr val="bg1"/>
              </a:solidFill>
              <a:cs typeface="+mn-ea"/>
              <a:sym typeface="+mn-lt"/>
            </a:endParaRPr>
          </a:p>
        </p:txBody>
      </p:sp>
      <p:sp>
        <p:nvSpPr>
          <p:cNvPr id="2" name="菱形 1">
            <a:extLst>
              <a:ext uri="{FF2B5EF4-FFF2-40B4-BE49-F238E27FC236}">
                <a16:creationId xmlns:a16="http://schemas.microsoft.com/office/drawing/2014/main" id="{1413694A-456B-8F2A-8AF3-6102ED18457B}"/>
              </a:ext>
            </a:extLst>
          </p:cNvPr>
          <p:cNvSpPr/>
          <p:nvPr/>
        </p:nvSpPr>
        <p:spPr>
          <a:xfrm>
            <a:off x="350958" y="1685365"/>
            <a:ext cx="358588" cy="36755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a:extLst>
              <a:ext uri="{FF2B5EF4-FFF2-40B4-BE49-F238E27FC236}">
                <a16:creationId xmlns:a16="http://schemas.microsoft.com/office/drawing/2014/main" id="{19D68DC5-92A7-386D-BDC1-9AE58F3C7C4E}"/>
              </a:ext>
            </a:extLst>
          </p:cNvPr>
          <p:cNvSpPr/>
          <p:nvPr/>
        </p:nvSpPr>
        <p:spPr>
          <a:xfrm>
            <a:off x="350958" y="4434354"/>
            <a:ext cx="358588" cy="36755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01576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79A914A-A9D3-3EA9-741F-4B564A39EF26}"/>
              </a:ext>
            </a:extLst>
          </p:cNvPr>
          <p:cNvSpPr>
            <a:spLocks noGrp="1"/>
          </p:cNvSpPr>
          <p:nvPr>
            <p:ph idx="1"/>
          </p:nvPr>
        </p:nvSpPr>
        <p:spPr>
          <a:xfrm>
            <a:off x="896472" y="959223"/>
            <a:ext cx="10820399" cy="5369859"/>
          </a:xfrm>
        </p:spPr>
        <p:txBody>
          <a:bodyPr>
            <a:noAutofit/>
          </a:bodyPr>
          <a:lstStyle/>
          <a:p>
            <a:pPr marL="0" indent="0">
              <a:lnSpc>
                <a:spcPct val="200000"/>
              </a:lnSpc>
              <a:buNone/>
            </a:pPr>
            <a:r>
              <a:rPr lang="zh-CN" altLang="en-US" dirty="0"/>
              <a:t>一般的防僞溯源企業由於缺乏公信力將會被頭部企業整合；防僞             溯源平臺將會進行大的洗牌和整合。</a:t>
            </a:r>
            <a:endParaRPr lang="en-US" altLang="zh-CN" dirty="0"/>
          </a:p>
          <a:p>
            <a:pPr marL="0" indent="0">
              <a:lnSpc>
                <a:spcPct val="200000"/>
              </a:lnSpc>
              <a:buNone/>
            </a:pPr>
            <a:r>
              <a:rPr lang="zh-CN" altLang="en-US" dirty="0"/>
              <a:t>涉及人民群衆生命安全的重要產品（如防疫、疫苗、藥品</a:t>
            </a:r>
            <a:r>
              <a:rPr lang="en-US" altLang="zh-CN" dirty="0"/>
              <a:t>…</a:t>
            </a:r>
            <a:r>
              <a:rPr lang="zh-CN" altLang="en-US" dirty="0"/>
              <a:t>）會由政府機構統一管理。</a:t>
            </a:r>
            <a:endParaRPr lang="en-US" altLang="zh-CN" dirty="0"/>
          </a:p>
          <a:p>
            <a:pPr marL="0" indent="0">
              <a:lnSpc>
                <a:spcPct val="200000"/>
              </a:lnSpc>
              <a:buNone/>
            </a:pPr>
            <a:r>
              <a:rPr lang="zh-CN" altLang="en-US" dirty="0"/>
              <a:t>防僞溯源行業的相關企業將轉型為企業個性化定制服務，或為集成平臺方提供相關配套和細分服務。</a:t>
            </a:r>
          </a:p>
          <a:p>
            <a:pPr marL="0" indent="0">
              <a:lnSpc>
                <a:spcPct val="150000"/>
              </a:lnSpc>
              <a:buNone/>
            </a:pPr>
            <a:endParaRPr lang="zh-CN" altLang="en-US" dirty="0"/>
          </a:p>
        </p:txBody>
      </p:sp>
      <p:sp>
        <p:nvSpPr>
          <p:cNvPr id="4" name="文本框 3">
            <a:extLst>
              <a:ext uri="{FF2B5EF4-FFF2-40B4-BE49-F238E27FC236}">
                <a16:creationId xmlns:a16="http://schemas.microsoft.com/office/drawing/2014/main" id="{0350954D-3272-A6ED-5B2D-AF307E9DB2B2}"/>
              </a:ext>
            </a:extLst>
          </p:cNvPr>
          <p:cNvSpPr txBox="1"/>
          <p:nvPr/>
        </p:nvSpPr>
        <p:spPr>
          <a:xfrm>
            <a:off x="260470" y="146602"/>
            <a:ext cx="5835530" cy="584775"/>
          </a:xfrm>
          <a:prstGeom prst="rect">
            <a:avLst/>
          </a:prstGeom>
          <a:noFill/>
        </p:spPr>
        <p:txBody>
          <a:bodyPr wrap="square" rtlCol="0" anchor="ctr">
            <a:spAutoFit/>
          </a:bodyPr>
          <a:lstStyle/>
          <a:p>
            <a:pPr algn="ctr"/>
            <a:r>
              <a:rPr lang="zh-CN" altLang="en-US" sz="3200" b="1" spc="200" dirty="0">
                <a:solidFill>
                  <a:schemeClr val="bg1"/>
                </a:solidFill>
                <a:cs typeface="+mn-ea"/>
                <a:sym typeface="+mn-lt"/>
              </a:rPr>
              <a:t>六、防僞溯源行業的發展趨勢</a:t>
            </a:r>
            <a:endParaRPr lang="en-US" altLang="zh-CN" sz="3200" b="1" spc="200" dirty="0">
              <a:solidFill>
                <a:schemeClr val="bg1"/>
              </a:solidFill>
              <a:cs typeface="+mn-ea"/>
              <a:sym typeface="+mn-lt"/>
            </a:endParaRPr>
          </a:p>
        </p:txBody>
      </p:sp>
      <p:sp>
        <p:nvSpPr>
          <p:cNvPr id="6" name="菱形 5">
            <a:extLst>
              <a:ext uri="{FF2B5EF4-FFF2-40B4-BE49-F238E27FC236}">
                <a16:creationId xmlns:a16="http://schemas.microsoft.com/office/drawing/2014/main" id="{82F60DAF-3798-A61B-3885-D74103DDA5D8}"/>
              </a:ext>
            </a:extLst>
          </p:cNvPr>
          <p:cNvSpPr/>
          <p:nvPr/>
        </p:nvSpPr>
        <p:spPr>
          <a:xfrm>
            <a:off x="466165" y="1290918"/>
            <a:ext cx="358588" cy="36755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a:extLst>
              <a:ext uri="{FF2B5EF4-FFF2-40B4-BE49-F238E27FC236}">
                <a16:creationId xmlns:a16="http://schemas.microsoft.com/office/drawing/2014/main" id="{C7358909-C8A5-2871-B40D-A80111758280}"/>
              </a:ext>
            </a:extLst>
          </p:cNvPr>
          <p:cNvSpPr/>
          <p:nvPr/>
        </p:nvSpPr>
        <p:spPr>
          <a:xfrm>
            <a:off x="457200" y="3155577"/>
            <a:ext cx="358588" cy="36755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菱形 7">
            <a:extLst>
              <a:ext uri="{FF2B5EF4-FFF2-40B4-BE49-F238E27FC236}">
                <a16:creationId xmlns:a16="http://schemas.microsoft.com/office/drawing/2014/main" id="{D249A647-CA47-BB91-5C97-F38EC3D13499}"/>
              </a:ext>
            </a:extLst>
          </p:cNvPr>
          <p:cNvSpPr/>
          <p:nvPr/>
        </p:nvSpPr>
        <p:spPr>
          <a:xfrm>
            <a:off x="466165" y="5020236"/>
            <a:ext cx="358588" cy="36755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17030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2A257026-8522-61D5-9834-33D6236CF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40" y="1102659"/>
            <a:ext cx="11273120" cy="5592454"/>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A96500FE-7481-99C8-756E-79DEBA342421}"/>
              </a:ext>
            </a:extLst>
          </p:cNvPr>
          <p:cNvSpPr txBox="1"/>
          <p:nvPr/>
        </p:nvSpPr>
        <p:spPr>
          <a:xfrm>
            <a:off x="350958" y="388649"/>
            <a:ext cx="5828386" cy="584775"/>
          </a:xfrm>
          <a:prstGeom prst="rect">
            <a:avLst/>
          </a:prstGeom>
          <a:noFill/>
        </p:spPr>
        <p:txBody>
          <a:bodyPr wrap="square" rtlCol="0" anchor="ctr">
            <a:spAutoFit/>
          </a:bodyPr>
          <a:lstStyle/>
          <a:p>
            <a:pPr algn="ctr"/>
            <a:r>
              <a:rPr lang="zh-CN" altLang="en-US" sz="3200" b="1" spc="200" dirty="0">
                <a:solidFill>
                  <a:schemeClr val="bg1"/>
                </a:solidFill>
                <a:cs typeface="+mn-ea"/>
                <a:sym typeface="+mn-lt"/>
              </a:rPr>
              <a:t>六、防僞溯源行業的發展趨勢</a:t>
            </a:r>
            <a:endParaRPr lang="en-US" altLang="zh-CN" sz="3200" b="1" spc="200" dirty="0">
              <a:solidFill>
                <a:schemeClr val="bg1"/>
              </a:solidFill>
              <a:cs typeface="+mn-ea"/>
              <a:sym typeface="+mn-lt"/>
            </a:endParaRPr>
          </a:p>
        </p:txBody>
      </p:sp>
    </p:spTree>
    <p:extLst>
      <p:ext uri="{BB962C8B-B14F-4D97-AF65-F5344CB8AC3E}">
        <p14:creationId xmlns:p14="http://schemas.microsoft.com/office/powerpoint/2010/main" val="1788631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F8C7D6E-65A5-2A54-0785-FA85F106F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542" y="769441"/>
            <a:ext cx="10676965" cy="597798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A199F3C3-EC76-061D-A000-FD3DD51CB25E}"/>
              </a:ext>
            </a:extLst>
          </p:cNvPr>
          <p:cNvSpPr txBox="1"/>
          <p:nvPr/>
        </p:nvSpPr>
        <p:spPr>
          <a:xfrm>
            <a:off x="0" y="92333"/>
            <a:ext cx="5850731" cy="584775"/>
          </a:xfrm>
          <a:prstGeom prst="rect">
            <a:avLst/>
          </a:prstGeom>
          <a:noFill/>
        </p:spPr>
        <p:txBody>
          <a:bodyPr wrap="square" rtlCol="0" anchor="ctr">
            <a:spAutoFit/>
          </a:bodyPr>
          <a:lstStyle/>
          <a:p>
            <a:pPr algn="ctr"/>
            <a:r>
              <a:rPr lang="zh-CN" altLang="en-US" sz="3200" b="1" spc="200" dirty="0">
                <a:solidFill>
                  <a:schemeClr val="bg1"/>
                </a:solidFill>
                <a:cs typeface="+mn-ea"/>
                <a:sym typeface="+mn-lt"/>
              </a:rPr>
              <a:t>六、防僞溯源行業的發展趨勢</a:t>
            </a:r>
            <a:endParaRPr lang="en-US" altLang="zh-CN" sz="3200" b="1" spc="200" dirty="0">
              <a:solidFill>
                <a:schemeClr val="bg1"/>
              </a:solidFill>
              <a:cs typeface="+mn-ea"/>
              <a:sym typeface="+mn-lt"/>
            </a:endParaRPr>
          </a:p>
        </p:txBody>
      </p:sp>
    </p:spTree>
    <p:extLst>
      <p:ext uri="{BB962C8B-B14F-4D97-AF65-F5344CB8AC3E}">
        <p14:creationId xmlns:p14="http://schemas.microsoft.com/office/powerpoint/2010/main" val="3351094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61CB097-22C7-E826-8FA7-AFB9DAB76CF6}"/>
              </a:ext>
            </a:extLst>
          </p:cNvPr>
          <p:cNvPicPr>
            <a:picLocks noChangeAspect="1"/>
          </p:cNvPicPr>
          <p:nvPr/>
        </p:nvPicPr>
        <p:blipFill>
          <a:blip r:embed="rId3"/>
          <a:stretch>
            <a:fillRect/>
          </a:stretch>
        </p:blipFill>
        <p:spPr>
          <a:xfrm>
            <a:off x="228600" y="1691640"/>
            <a:ext cx="6781800" cy="4581525"/>
          </a:xfrm>
          <a:prstGeom prst="rect">
            <a:avLst/>
          </a:prstGeom>
        </p:spPr>
      </p:pic>
      <p:pic>
        <p:nvPicPr>
          <p:cNvPr id="5" name="图片 4">
            <a:extLst>
              <a:ext uri="{FF2B5EF4-FFF2-40B4-BE49-F238E27FC236}">
                <a16:creationId xmlns:a16="http://schemas.microsoft.com/office/drawing/2014/main" id="{0E939EE7-E475-E3CE-03E3-A41C847128FC}"/>
              </a:ext>
            </a:extLst>
          </p:cNvPr>
          <p:cNvPicPr>
            <a:picLocks noChangeAspect="1"/>
          </p:cNvPicPr>
          <p:nvPr/>
        </p:nvPicPr>
        <p:blipFill>
          <a:blip r:embed="rId4"/>
          <a:stretch>
            <a:fillRect/>
          </a:stretch>
        </p:blipFill>
        <p:spPr>
          <a:xfrm>
            <a:off x="7158990" y="1691640"/>
            <a:ext cx="4839970" cy="4581525"/>
          </a:xfrm>
          <a:prstGeom prst="rect">
            <a:avLst/>
          </a:prstGeom>
        </p:spPr>
      </p:pic>
      <p:sp>
        <p:nvSpPr>
          <p:cNvPr id="6" name="标题 6">
            <a:extLst>
              <a:ext uri="{FF2B5EF4-FFF2-40B4-BE49-F238E27FC236}">
                <a16:creationId xmlns:a16="http://schemas.microsoft.com/office/drawing/2014/main" id="{86403F3E-623E-90A7-04FE-5E6B7759D110}"/>
              </a:ext>
            </a:extLst>
          </p:cNvPr>
          <p:cNvSpPr>
            <a:spLocks noGrp="1"/>
          </p:cNvSpPr>
          <p:nvPr>
            <p:custDataLst>
              <p:tags r:id="rId1"/>
            </p:custDataLst>
          </p:nvPr>
        </p:nvSpPr>
        <p:spPr>
          <a:xfrm>
            <a:off x="228600" y="5765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zh-CN" altLang="en-US" sz="2400" b="1" dirty="0">
                <a:solidFill>
                  <a:schemeClr val="bg1"/>
                </a:solidFill>
              </a:rPr>
              <a:t>產品溯源、鑒真、監管的生態體系，平臺技術集成</a:t>
            </a:r>
          </a:p>
        </p:txBody>
      </p:sp>
      <p:sp>
        <p:nvSpPr>
          <p:cNvPr id="2" name="文本框 1">
            <a:extLst>
              <a:ext uri="{FF2B5EF4-FFF2-40B4-BE49-F238E27FC236}">
                <a16:creationId xmlns:a16="http://schemas.microsoft.com/office/drawing/2014/main" id="{58AF08E6-A4C1-0CC2-2C01-F251A1143B04}"/>
              </a:ext>
            </a:extLst>
          </p:cNvPr>
          <p:cNvSpPr txBox="1"/>
          <p:nvPr/>
        </p:nvSpPr>
        <p:spPr>
          <a:xfrm>
            <a:off x="260470" y="146602"/>
            <a:ext cx="5835530" cy="584775"/>
          </a:xfrm>
          <a:prstGeom prst="rect">
            <a:avLst/>
          </a:prstGeom>
          <a:noFill/>
        </p:spPr>
        <p:txBody>
          <a:bodyPr wrap="square" rtlCol="0" anchor="ctr">
            <a:spAutoFit/>
          </a:bodyPr>
          <a:lstStyle/>
          <a:p>
            <a:pPr algn="ctr"/>
            <a:r>
              <a:rPr lang="zh-CN" altLang="en-US" sz="3200" b="1" spc="200" dirty="0">
                <a:solidFill>
                  <a:schemeClr val="bg1"/>
                </a:solidFill>
                <a:cs typeface="+mn-ea"/>
                <a:sym typeface="+mn-lt"/>
              </a:rPr>
              <a:t>六、防僞溯源行業的發展趨勢</a:t>
            </a:r>
            <a:endParaRPr lang="en-US" altLang="zh-CN" sz="3200" b="1" spc="200" dirty="0">
              <a:solidFill>
                <a:schemeClr val="bg1"/>
              </a:solidFill>
              <a:cs typeface="+mn-ea"/>
              <a:sym typeface="+mn-lt"/>
            </a:endParaRPr>
          </a:p>
        </p:txBody>
      </p:sp>
    </p:spTree>
    <p:extLst>
      <p:ext uri="{BB962C8B-B14F-4D97-AF65-F5344CB8AC3E}">
        <p14:creationId xmlns:p14="http://schemas.microsoft.com/office/powerpoint/2010/main" val="2987051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584041" y="2147500"/>
            <a:ext cx="10924540" cy="769441"/>
          </a:xfrm>
          <a:prstGeom prst="rect">
            <a:avLst/>
          </a:prstGeom>
          <a:noFill/>
        </p:spPr>
        <p:txBody>
          <a:bodyPr wrap="square" rtlCol="0" anchor="ctr">
            <a:spAutoFit/>
          </a:bodyPr>
          <a:lstStyle/>
          <a:p>
            <a:pPr algn="ctr"/>
            <a:r>
              <a:rPr lang="zh-CN" altLang="en-US" sz="4400" b="1" spc="200" dirty="0">
                <a:solidFill>
                  <a:schemeClr val="bg1"/>
                </a:solidFill>
                <a:cs typeface="+mn-ea"/>
                <a:sym typeface="+mn-lt"/>
              </a:rPr>
              <a:t>七、防僞溯源在未來物聯網環境下的作用</a:t>
            </a:r>
            <a:r>
              <a:rPr lang="en-US" altLang="zh-CN" sz="4400" spc="200" dirty="0">
                <a:solidFill>
                  <a:schemeClr val="bg1"/>
                </a:solidFill>
                <a:cs typeface="+mn-ea"/>
                <a:sym typeface="+mn-lt"/>
              </a:rPr>
              <a:t> </a:t>
            </a:r>
            <a:endParaRPr lang="zh-CN" altLang="en-US" sz="4400" spc="200" dirty="0">
              <a:solidFill>
                <a:schemeClr val="bg1"/>
              </a:solidFill>
              <a:cs typeface="+mn-ea"/>
              <a:sym typeface="+mn-lt"/>
            </a:endParaRPr>
          </a:p>
        </p:txBody>
      </p:sp>
    </p:spTree>
    <p:extLst>
      <p:ext uri="{BB962C8B-B14F-4D97-AF65-F5344CB8AC3E}">
        <p14:creationId xmlns:p14="http://schemas.microsoft.com/office/powerpoint/2010/main" val="27108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9CA0A0F-F022-7C50-8F60-BD660B66C48E}"/>
              </a:ext>
            </a:extLst>
          </p:cNvPr>
          <p:cNvSpPr>
            <a:spLocks noGrp="1"/>
          </p:cNvSpPr>
          <p:nvPr>
            <p:ph idx="1"/>
          </p:nvPr>
        </p:nvSpPr>
        <p:spPr>
          <a:xfrm>
            <a:off x="757518" y="1135341"/>
            <a:ext cx="10950388" cy="5122023"/>
          </a:xfrm>
        </p:spPr>
        <p:txBody>
          <a:bodyPr>
            <a:normAutofit lnSpcReduction="10000"/>
          </a:bodyPr>
          <a:lstStyle/>
          <a:p>
            <a:pPr marL="0" indent="0">
              <a:lnSpc>
                <a:spcPct val="150000"/>
              </a:lnSpc>
              <a:buNone/>
            </a:pPr>
            <a:r>
              <a:rPr lang="zh-CN" altLang="en-US" b="0" i="0" dirty="0">
                <a:effectLst/>
                <a:latin typeface="Helvetica Neue"/>
              </a:rPr>
              <a:t>物聯網（</a:t>
            </a:r>
            <a:r>
              <a:rPr lang="en-US" altLang="zh-CN" b="0" i="0" dirty="0">
                <a:effectLst/>
                <a:latin typeface="Helvetica Neue"/>
              </a:rPr>
              <a:t>Internet of Things</a:t>
            </a:r>
            <a:r>
              <a:rPr lang="zh-CN" altLang="en-US" b="0" i="0" dirty="0">
                <a:effectLst/>
                <a:latin typeface="Helvetica Neue"/>
              </a:rPr>
              <a:t>，簡稱</a:t>
            </a:r>
            <a:r>
              <a:rPr lang="en-US" altLang="zh-CN" b="0" i="0" dirty="0">
                <a:effectLst/>
                <a:latin typeface="Helvetica Neue"/>
              </a:rPr>
              <a:t>IoT</a:t>
            </a:r>
            <a:r>
              <a:rPr lang="zh-CN" altLang="en-US" b="0" i="0" dirty="0">
                <a:effectLst/>
                <a:latin typeface="Helvetica Neue"/>
              </a:rPr>
              <a:t>）是指通過各種資訊感測器、</a:t>
            </a:r>
            <a:r>
              <a:rPr lang="zh-CN" altLang="en-US" b="0" i="0" u="none" strike="noStrike" dirty="0">
                <a:effectLst/>
                <a:latin typeface="Helvetica Neue"/>
              </a:rPr>
              <a:t>射頻識別技術</a:t>
            </a:r>
            <a:r>
              <a:rPr lang="zh-CN" altLang="en-US" b="0" i="0" dirty="0">
                <a:effectLst/>
                <a:latin typeface="Helvetica Neue"/>
              </a:rPr>
              <a:t>、</a:t>
            </a:r>
            <a:r>
              <a:rPr lang="zh-CN" altLang="en-US" b="0" i="0" u="none" strike="noStrike" dirty="0">
                <a:effectLst/>
                <a:latin typeface="Helvetica Neue"/>
              </a:rPr>
              <a:t>全球定位系統</a:t>
            </a:r>
            <a:r>
              <a:rPr lang="zh-CN" altLang="en-US" b="0" i="0" dirty="0">
                <a:effectLst/>
                <a:latin typeface="Helvetica Neue"/>
              </a:rPr>
              <a:t>、</a:t>
            </a:r>
            <a:r>
              <a:rPr lang="zh-CN" altLang="en-US" b="0" i="0" u="none" strike="noStrike" dirty="0">
                <a:effectLst/>
                <a:latin typeface="Helvetica Neue"/>
              </a:rPr>
              <a:t>紅外感應器</a:t>
            </a:r>
            <a:r>
              <a:rPr lang="zh-CN" altLang="en-US" b="0" i="0" dirty="0">
                <a:effectLst/>
                <a:latin typeface="Helvetica Neue"/>
              </a:rPr>
              <a:t>、鐳射掃描器等各種裝置與技術，即時採集任何需要監控、 連接、互動的物體或過程，採集其聲、光、熱、電、力學、化學、生物、位置等各種需要的資訊，通過各類可能的網路接入，實現物與物、物與人的泛在連接，實現對物品和過程的智慧化感知、識別和管理。</a:t>
            </a:r>
            <a:endParaRPr lang="en-US" altLang="zh-CN" b="0" i="0" dirty="0">
              <a:effectLst/>
              <a:latin typeface="Helvetica Neue"/>
            </a:endParaRPr>
          </a:p>
          <a:p>
            <a:pPr marL="0" indent="0">
              <a:lnSpc>
                <a:spcPct val="150000"/>
              </a:lnSpc>
              <a:buNone/>
            </a:pPr>
            <a:r>
              <a:rPr lang="zh-CN" altLang="en-US" b="0" i="0" dirty="0">
                <a:effectLst/>
                <a:latin typeface="Helvetica Neue"/>
              </a:rPr>
              <a:t>物聯網是一個基於</a:t>
            </a:r>
            <a:r>
              <a:rPr lang="zh-CN" altLang="en-US" b="0" i="0" u="none" strike="noStrike" dirty="0">
                <a:effectLst/>
                <a:latin typeface="Helvetica Neue"/>
              </a:rPr>
              <a:t>互聯網</a:t>
            </a:r>
            <a:r>
              <a:rPr lang="zh-CN" altLang="en-US" b="0" i="0" dirty="0">
                <a:effectLst/>
                <a:latin typeface="Helvetica Neue"/>
              </a:rPr>
              <a:t>、傳統電信網等的資訊承載體，它讓所有能夠被獨立定址的普通物理物件形成互聯互通的網路。</a:t>
            </a:r>
            <a:endParaRPr lang="zh-CN" altLang="en-US" dirty="0"/>
          </a:p>
        </p:txBody>
      </p:sp>
      <p:sp>
        <p:nvSpPr>
          <p:cNvPr id="4" name="文本框 3">
            <a:extLst>
              <a:ext uri="{FF2B5EF4-FFF2-40B4-BE49-F238E27FC236}">
                <a16:creationId xmlns:a16="http://schemas.microsoft.com/office/drawing/2014/main" id="{B4161028-B1EC-78C3-1D83-409E4B4C6FA8}"/>
              </a:ext>
            </a:extLst>
          </p:cNvPr>
          <p:cNvSpPr txBox="1"/>
          <p:nvPr/>
        </p:nvSpPr>
        <p:spPr>
          <a:xfrm>
            <a:off x="297170" y="322520"/>
            <a:ext cx="7968149" cy="584775"/>
          </a:xfrm>
          <a:prstGeom prst="rect">
            <a:avLst/>
          </a:prstGeom>
          <a:noFill/>
        </p:spPr>
        <p:txBody>
          <a:bodyPr wrap="square" rtlCol="0" anchor="ctr">
            <a:spAutoFit/>
          </a:bodyPr>
          <a:lstStyle/>
          <a:p>
            <a:pPr algn="ctr"/>
            <a:r>
              <a:rPr lang="zh-CN" altLang="en-US" sz="3200" b="1" spc="200" dirty="0">
                <a:solidFill>
                  <a:schemeClr val="bg1"/>
                </a:solidFill>
                <a:cs typeface="+mn-ea"/>
                <a:sym typeface="+mn-lt"/>
              </a:rPr>
              <a:t>七、防僞溯源在未來物聯網環境下的作用</a:t>
            </a:r>
            <a:r>
              <a:rPr lang="en-US" altLang="zh-CN" sz="3200" spc="200" dirty="0">
                <a:solidFill>
                  <a:schemeClr val="bg1"/>
                </a:solidFill>
                <a:cs typeface="+mn-ea"/>
                <a:sym typeface="+mn-lt"/>
              </a:rPr>
              <a:t> </a:t>
            </a:r>
            <a:endParaRPr lang="zh-CN" altLang="en-US" sz="3200" spc="200" dirty="0">
              <a:solidFill>
                <a:schemeClr val="bg1"/>
              </a:solidFill>
              <a:cs typeface="+mn-ea"/>
              <a:sym typeface="+mn-lt"/>
            </a:endParaRPr>
          </a:p>
        </p:txBody>
      </p:sp>
      <p:sp>
        <p:nvSpPr>
          <p:cNvPr id="2" name="菱形 1">
            <a:extLst>
              <a:ext uri="{FF2B5EF4-FFF2-40B4-BE49-F238E27FC236}">
                <a16:creationId xmlns:a16="http://schemas.microsoft.com/office/drawing/2014/main" id="{400C499E-ADA1-423D-7DFD-E3361E7AA51F}"/>
              </a:ext>
            </a:extLst>
          </p:cNvPr>
          <p:cNvSpPr/>
          <p:nvPr/>
        </p:nvSpPr>
        <p:spPr>
          <a:xfrm>
            <a:off x="466165" y="1290918"/>
            <a:ext cx="358588" cy="36755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a:extLst>
              <a:ext uri="{FF2B5EF4-FFF2-40B4-BE49-F238E27FC236}">
                <a16:creationId xmlns:a16="http://schemas.microsoft.com/office/drawing/2014/main" id="{50F9CBCC-251B-C9DF-A7FD-CAD6D57ED592}"/>
              </a:ext>
            </a:extLst>
          </p:cNvPr>
          <p:cNvSpPr/>
          <p:nvPr/>
        </p:nvSpPr>
        <p:spPr>
          <a:xfrm>
            <a:off x="425824" y="5047130"/>
            <a:ext cx="358588" cy="36755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94055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DC9BD26-FE44-AE62-D8CB-F9C8E8FE3D06}"/>
              </a:ext>
            </a:extLst>
          </p:cNvPr>
          <p:cNvSpPr txBox="1"/>
          <p:nvPr/>
        </p:nvSpPr>
        <p:spPr>
          <a:xfrm>
            <a:off x="297170" y="322520"/>
            <a:ext cx="8018155" cy="584775"/>
          </a:xfrm>
          <a:prstGeom prst="rect">
            <a:avLst/>
          </a:prstGeom>
          <a:noFill/>
        </p:spPr>
        <p:txBody>
          <a:bodyPr wrap="square" rtlCol="0" anchor="ctr">
            <a:spAutoFit/>
          </a:bodyPr>
          <a:lstStyle/>
          <a:p>
            <a:pPr algn="ctr"/>
            <a:r>
              <a:rPr lang="zh-CN" altLang="en-US" sz="3200" b="1" spc="200" dirty="0">
                <a:solidFill>
                  <a:schemeClr val="bg1"/>
                </a:solidFill>
                <a:cs typeface="+mn-ea"/>
                <a:sym typeface="+mn-lt"/>
              </a:rPr>
              <a:t>七、防僞溯源在未來物聯網環境下的作用</a:t>
            </a:r>
            <a:r>
              <a:rPr lang="en-US" altLang="zh-CN" sz="3200" spc="200" dirty="0">
                <a:solidFill>
                  <a:schemeClr val="bg1"/>
                </a:solidFill>
                <a:cs typeface="+mn-ea"/>
                <a:sym typeface="+mn-lt"/>
              </a:rPr>
              <a:t> </a:t>
            </a:r>
            <a:endParaRPr lang="zh-CN" altLang="en-US" sz="3200" spc="200" dirty="0">
              <a:solidFill>
                <a:schemeClr val="bg1"/>
              </a:solidFill>
              <a:cs typeface="+mn-ea"/>
              <a:sym typeface="+mn-lt"/>
            </a:endParaRPr>
          </a:p>
        </p:txBody>
      </p:sp>
      <p:pic>
        <p:nvPicPr>
          <p:cNvPr id="6146" name="Picture 2">
            <a:extLst>
              <a:ext uri="{FF2B5EF4-FFF2-40B4-BE49-F238E27FC236}">
                <a16:creationId xmlns:a16="http://schemas.microsoft.com/office/drawing/2014/main" id="{A9148FD4-43D5-D185-E931-D657C8EC3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959" y="1076885"/>
            <a:ext cx="9525000" cy="5295900"/>
          </a:xfrm>
          <a:prstGeom prst="rect">
            <a:avLst/>
          </a:prstGeom>
          <a:noFill/>
          <a:extLst>
            <a:ext uri="{909E8E84-426E-40DD-AFC4-6F175D3DCCD1}">
              <a14:hiddenFill xmlns:a14="http://schemas.microsoft.com/office/drawing/2010/main">
                <a:solidFill>
                  <a:srgbClr val="FFFFFF"/>
                </a:solidFill>
              </a14:hiddenFill>
            </a:ext>
          </a:extLst>
        </p:spPr>
      </p:pic>
      <p:sp>
        <p:nvSpPr>
          <p:cNvPr id="5" name="六边形 4">
            <a:extLst>
              <a:ext uri="{FF2B5EF4-FFF2-40B4-BE49-F238E27FC236}">
                <a16:creationId xmlns:a16="http://schemas.microsoft.com/office/drawing/2014/main" id="{00EE2C3B-CA62-ECE4-FC5A-6626964DA840}"/>
              </a:ext>
            </a:extLst>
          </p:cNvPr>
          <p:cNvSpPr/>
          <p:nvPr/>
        </p:nvSpPr>
        <p:spPr>
          <a:xfrm>
            <a:off x="6886575" y="1446460"/>
            <a:ext cx="1233767" cy="1106922"/>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USD</a:t>
            </a:r>
          </a:p>
          <a:p>
            <a:pPr algn="ctr"/>
            <a:r>
              <a:rPr lang="zh-CN" altLang="en-US" sz="1600" dirty="0"/>
              <a:t>用戶域</a:t>
            </a:r>
          </a:p>
        </p:txBody>
      </p:sp>
      <p:sp>
        <p:nvSpPr>
          <p:cNvPr id="6" name="六边形 5">
            <a:extLst>
              <a:ext uri="{FF2B5EF4-FFF2-40B4-BE49-F238E27FC236}">
                <a16:creationId xmlns:a16="http://schemas.microsoft.com/office/drawing/2014/main" id="{7C2DCAC0-2265-B671-2068-AE12FBBA9FFC}"/>
              </a:ext>
            </a:extLst>
          </p:cNvPr>
          <p:cNvSpPr/>
          <p:nvPr/>
        </p:nvSpPr>
        <p:spPr>
          <a:xfrm>
            <a:off x="8247526" y="2805954"/>
            <a:ext cx="1217521" cy="1057834"/>
          </a:xfrm>
          <a:prstGeom prst="hex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OMD</a:t>
            </a:r>
          </a:p>
          <a:p>
            <a:pPr algn="ctr"/>
            <a:r>
              <a:rPr lang="zh-CN" altLang="en-US" sz="1600" dirty="0"/>
              <a:t>運維管控域</a:t>
            </a:r>
          </a:p>
        </p:txBody>
      </p:sp>
      <p:sp>
        <p:nvSpPr>
          <p:cNvPr id="7" name="六边形 6">
            <a:extLst>
              <a:ext uri="{FF2B5EF4-FFF2-40B4-BE49-F238E27FC236}">
                <a16:creationId xmlns:a16="http://schemas.microsoft.com/office/drawing/2014/main" id="{840BDC38-F578-5547-6E96-D29777BD5B06}"/>
              </a:ext>
            </a:extLst>
          </p:cNvPr>
          <p:cNvSpPr/>
          <p:nvPr/>
        </p:nvSpPr>
        <p:spPr>
          <a:xfrm>
            <a:off x="6886575" y="5151566"/>
            <a:ext cx="1233767" cy="106994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PED</a:t>
            </a:r>
          </a:p>
          <a:p>
            <a:pPr algn="ctr"/>
            <a:r>
              <a:rPr lang="zh-CN" altLang="en-US" sz="1600" dirty="0"/>
              <a:t>目標對象域</a:t>
            </a:r>
          </a:p>
        </p:txBody>
      </p:sp>
      <p:sp>
        <p:nvSpPr>
          <p:cNvPr id="8" name="六边形 7">
            <a:extLst>
              <a:ext uri="{FF2B5EF4-FFF2-40B4-BE49-F238E27FC236}">
                <a16:creationId xmlns:a16="http://schemas.microsoft.com/office/drawing/2014/main" id="{78D41F6C-6709-EE14-0971-B9CF1AFCE01F}"/>
              </a:ext>
            </a:extLst>
          </p:cNvPr>
          <p:cNvSpPr/>
          <p:nvPr/>
        </p:nvSpPr>
        <p:spPr>
          <a:xfrm>
            <a:off x="6886575" y="3987725"/>
            <a:ext cx="1233767" cy="1057834"/>
          </a:xfrm>
          <a:prstGeom prst="hex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SAD</a:t>
            </a:r>
          </a:p>
          <a:p>
            <a:pPr algn="ctr"/>
            <a:r>
              <a:rPr lang="zh-CN" altLang="en-US" dirty="0"/>
              <a:t>感知</a:t>
            </a:r>
            <a:r>
              <a:rPr lang="zh-CN" altLang="en-US" sz="1600" dirty="0"/>
              <a:t>控制</a:t>
            </a:r>
            <a:r>
              <a:rPr lang="zh-CN" altLang="en-US" dirty="0"/>
              <a:t>域</a:t>
            </a:r>
          </a:p>
        </p:txBody>
      </p:sp>
      <p:sp>
        <p:nvSpPr>
          <p:cNvPr id="9" name="六边形 8">
            <a:extLst>
              <a:ext uri="{FF2B5EF4-FFF2-40B4-BE49-F238E27FC236}">
                <a16:creationId xmlns:a16="http://schemas.microsoft.com/office/drawing/2014/main" id="{24CAA4E4-8273-0A8A-A1DF-81E3BE99D194}"/>
              </a:ext>
            </a:extLst>
          </p:cNvPr>
          <p:cNvSpPr/>
          <p:nvPr/>
        </p:nvSpPr>
        <p:spPr>
          <a:xfrm>
            <a:off x="6877610" y="2728414"/>
            <a:ext cx="1316131" cy="1153304"/>
          </a:xfrm>
          <a:prstGeom prst="hexag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SPD</a:t>
            </a:r>
          </a:p>
          <a:p>
            <a:pPr algn="ctr"/>
            <a:r>
              <a:rPr lang="zh-CN" altLang="en-US" sz="1600" dirty="0"/>
              <a:t>服務提供域</a:t>
            </a:r>
          </a:p>
        </p:txBody>
      </p:sp>
      <p:sp>
        <p:nvSpPr>
          <p:cNvPr id="10" name="六边形 9">
            <a:extLst>
              <a:ext uri="{FF2B5EF4-FFF2-40B4-BE49-F238E27FC236}">
                <a16:creationId xmlns:a16="http://schemas.microsoft.com/office/drawing/2014/main" id="{F99B636A-1740-5A78-09E5-5660EC857083}"/>
              </a:ext>
            </a:extLst>
          </p:cNvPr>
          <p:cNvSpPr/>
          <p:nvPr/>
        </p:nvSpPr>
        <p:spPr>
          <a:xfrm>
            <a:off x="5545233" y="2814919"/>
            <a:ext cx="1233767" cy="1057834"/>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RID</a:t>
            </a:r>
          </a:p>
          <a:p>
            <a:pPr algn="ctr"/>
            <a:r>
              <a:rPr lang="zh-CN" altLang="en-US" sz="1600" dirty="0"/>
              <a:t>資源交換域</a:t>
            </a:r>
          </a:p>
        </p:txBody>
      </p:sp>
      <p:sp>
        <p:nvSpPr>
          <p:cNvPr id="2" name="矩形: 圆角 1">
            <a:extLst>
              <a:ext uri="{FF2B5EF4-FFF2-40B4-BE49-F238E27FC236}">
                <a16:creationId xmlns:a16="http://schemas.microsoft.com/office/drawing/2014/main" id="{99307635-6C55-E3B5-1703-28DC5C8419E4}"/>
              </a:ext>
            </a:extLst>
          </p:cNvPr>
          <p:cNvSpPr/>
          <p:nvPr/>
        </p:nvSpPr>
        <p:spPr>
          <a:xfrm>
            <a:off x="1290918" y="1165412"/>
            <a:ext cx="3144368" cy="11950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物聯網頂層參考架構</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國際標準</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六域模型</a:t>
            </a:r>
            <a:r>
              <a:rPr lang="en-US" altLang="zh-CN" dirty="0">
                <a:solidFill>
                  <a:schemeClr val="bg1"/>
                </a:solidFill>
                <a:latin typeface="微软雅黑" panose="020B0503020204020204" pitchFamily="34" charset="-122"/>
                <a:ea typeface="微软雅黑" panose="020B0503020204020204" pitchFamily="34" charset="-122"/>
              </a:rPr>
              <a:t>】</a:t>
            </a:r>
          </a:p>
          <a:p>
            <a:pPr algn="ctr"/>
            <a:r>
              <a:rPr lang="en-US" altLang="zh-CN" dirty="0">
                <a:solidFill>
                  <a:schemeClr val="bg1"/>
                </a:solidFill>
                <a:latin typeface="微软雅黑" panose="020B0503020204020204" pitchFamily="34" charset="-122"/>
                <a:ea typeface="微软雅黑" panose="020B0503020204020204" pitchFamily="34" charset="-122"/>
              </a:rPr>
              <a:t>GB / T 33474-2016</a:t>
            </a:r>
          </a:p>
          <a:p>
            <a:pPr algn="ctr"/>
            <a:r>
              <a:rPr lang="en-US" altLang="zh-CN" dirty="0">
                <a:solidFill>
                  <a:schemeClr val="bg1"/>
                </a:solidFill>
                <a:latin typeface="微软雅黑" panose="020B0503020204020204" pitchFamily="34" charset="-122"/>
                <a:ea typeface="微软雅黑" panose="020B0503020204020204" pitchFamily="34" charset="-122"/>
              </a:rPr>
              <a:t>ISO/IEC 30141</a:t>
            </a:r>
            <a:endParaRPr lang="zh-CN" altLang="en-US"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74200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9CA0A0F-F022-7C50-8F60-BD660B66C48E}"/>
              </a:ext>
            </a:extLst>
          </p:cNvPr>
          <p:cNvSpPr>
            <a:spLocks noGrp="1"/>
          </p:cNvSpPr>
          <p:nvPr>
            <p:ph idx="1"/>
          </p:nvPr>
        </p:nvSpPr>
        <p:spPr>
          <a:xfrm>
            <a:off x="945777" y="2126705"/>
            <a:ext cx="9695329" cy="2794919"/>
          </a:xfrm>
        </p:spPr>
        <p:txBody>
          <a:bodyPr>
            <a:normAutofit/>
          </a:bodyPr>
          <a:lstStyle/>
          <a:p>
            <a:pPr marL="0" indent="0">
              <a:lnSpc>
                <a:spcPct val="150000"/>
              </a:lnSpc>
              <a:buNone/>
            </a:pPr>
            <a:r>
              <a:rPr lang="zh-CN" altLang="en-US" sz="3200" dirty="0"/>
              <a:t>     未來防僞溯源技術將成爲貫穿整個物聯網</a:t>
            </a:r>
            <a:r>
              <a:rPr lang="en-US" altLang="zh-CN" sz="3200" dirty="0"/>
              <a:t>【</a:t>
            </a:r>
            <a:r>
              <a:rPr lang="zh-CN" altLang="en-US" sz="3200" dirty="0"/>
              <a:t>六域</a:t>
            </a:r>
            <a:r>
              <a:rPr lang="en-US" altLang="zh-CN" sz="3200" dirty="0"/>
              <a:t>】</a:t>
            </a:r>
            <a:r>
              <a:rPr lang="zh-CN" altLang="en-US" sz="3200" dirty="0"/>
              <a:t>的主綫，在連接聯通數據關聯大數據采集大數據分析等方面起到關鍵的作用。</a:t>
            </a:r>
          </a:p>
        </p:txBody>
      </p:sp>
      <p:sp>
        <p:nvSpPr>
          <p:cNvPr id="4" name="文本框 3">
            <a:extLst>
              <a:ext uri="{FF2B5EF4-FFF2-40B4-BE49-F238E27FC236}">
                <a16:creationId xmlns:a16="http://schemas.microsoft.com/office/drawing/2014/main" id="{B4161028-B1EC-78C3-1D83-409E4B4C6FA8}"/>
              </a:ext>
            </a:extLst>
          </p:cNvPr>
          <p:cNvSpPr txBox="1"/>
          <p:nvPr/>
        </p:nvSpPr>
        <p:spPr>
          <a:xfrm>
            <a:off x="297170" y="322520"/>
            <a:ext cx="7968149" cy="584775"/>
          </a:xfrm>
          <a:prstGeom prst="rect">
            <a:avLst/>
          </a:prstGeom>
          <a:noFill/>
        </p:spPr>
        <p:txBody>
          <a:bodyPr wrap="square" rtlCol="0" anchor="ctr">
            <a:spAutoFit/>
          </a:bodyPr>
          <a:lstStyle/>
          <a:p>
            <a:pPr algn="ctr"/>
            <a:r>
              <a:rPr lang="zh-CN" altLang="en-US" sz="3200" b="1" spc="200" dirty="0">
                <a:solidFill>
                  <a:schemeClr val="bg1"/>
                </a:solidFill>
                <a:cs typeface="+mn-ea"/>
                <a:sym typeface="+mn-lt"/>
              </a:rPr>
              <a:t>七、防僞溯源在未來物聯網環境下的作用</a:t>
            </a:r>
            <a:r>
              <a:rPr lang="en-US" altLang="zh-CN" sz="3200" spc="200" dirty="0">
                <a:solidFill>
                  <a:schemeClr val="bg1"/>
                </a:solidFill>
                <a:cs typeface="+mn-ea"/>
                <a:sym typeface="+mn-lt"/>
              </a:rPr>
              <a:t> </a:t>
            </a:r>
            <a:endParaRPr lang="zh-CN" altLang="en-US" sz="3200" spc="200" dirty="0">
              <a:solidFill>
                <a:schemeClr val="bg1"/>
              </a:solidFill>
              <a:cs typeface="+mn-ea"/>
              <a:sym typeface="+mn-lt"/>
            </a:endParaRPr>
          </a:p>
        </p:txBody>
      </p:sp>
    </p:spTree>
    <p:extLst>
      <p:ext uri="{BB962C8B-B14F-4D97-AF65-F5344CB8AC3E}">
        <p14:creationId xmlns:p14="http://schemas.microsoft.com/office/powerpoint/2010/main" val="4285174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584041" y="2147500"/>
            <a:ext cx="9860280" cy="769441"/>
          </a:xfrm>
          <a:prstGeom prst="rect">
            <a:avLst/>
          </a:prstGeom>
          <a:noFill/>
        </p:spPr>
        <p:txBody>
          <a:bodyPr wrap="square" rtlCol="0" anchor="ctr">
            <a:spAutoFit/>
          </a:bodyPr>
          <a:lstStyle/>
          <a:p>
            <a:pPr algn="ctr"/>
            <a:r>
              <a:rPr lang="zh-CN" altLang="en-US" sz="4400" b="1" spc="200" dirty="0">
                <a:solidFill>
                  <a:schemeClr val="bg1"/>
                </a:solidFill>
                <a:cs typeface="+mn-ea"/>
                <a:sym typeface="+mn-lt"/>
              </a:rPr>
              <a:t>八、結束語</a:t>
            </a:r>
            <a:endParaRPr lang="zh-CN" altLang="en-US" sz="4400" spc="200" dirty="0">
              <a:solidFill>
                <a:schemeClr val="bg1"/>
              </a:solidFill>
              <a:cs typeface="+mn-ea"/>
              <a:sym typeface="+mn-lt"/>
            </a:endParaRPr>
          </a:p>
        </p:txBody>
      </p:sp>
      <p:sp>
        <p:nvSpPr>
          <p:cNvPr id="2" name="内容占位符 2">
            <a:extLst>
              <a:ext uri="{FF2B5EF4-FFF2-40B4-BE49-F238E27FC236}">
                <a16:creationId xmlns:a16="http://schemas.microsoft.com/office/drawing/2014/main" id="{1EF5A603-54AA-3CAA-C7BE-CF29FBDD994F}"/>
              </a:ext>
            </a:extLst>
          </p:cNvPr>
          <p:cNvSpPr txBox="1">
            <a:spLocks/>
          </p:cNvSpPr>
          <p:nvPr/>
        </p:nvSpPr>
        <p:spPr>
          <a:xfrm>
            <a:off x="1075764" y="3272118"/>
            <a:ext cx="10049435" cy="22446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zh-CN" altLang="en-US" sz="3200" dirty="0"/>
              <a:t>     隨著誠信社會的建立，單純的防僞將逐漸退出歷史舞臺；防僞溯源將在較長的一段時間起主導作用；溯源將成爲未來主角。</a:t>
            </a:r>
          </a:p>
        </p:txBody>
      </p:sp>
    </p:spTree>
    <p:extLst>
      <p:ext uri="{BB962C8B-B14F-4D97-AF65-F5344CB8AC3E}">
        <p14:creationId xmlns:p14="http://schemas.microsoft.com/office/powerpoint/2010/main" val="1629551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277054" y="2659559"/>
            <a:ext cx="9638394" cy="769441"/>
          </a:xfrm>
          <a:prstGeom prst="rect">
            <a:avLst/>
          </a:prstGeom>
          <a:noFill/>
        </p:spPr>
        <p:txBody>
          <a:bodyPr wrap="square" rtlCol="0" anchor="ctr">
            <a:spAutoFit/>
          </a:bodyPr>
          <a:lstStyle/>
          <a:p>
            <a:pPr marL="400050" indent="-400050">
              <a:buFont typeface="+mj-ea"/>
              <a:buAutoNum type="ea1JpnChsDbPeriod"/>
            </a:pPr>
            <a:r>
              <a:rPr lang="zh-CN" altLang="en-US" sz="4400" b="1" spc="200" dirty="0">
                <a:solidFill>
                  <a:schemeClr val="bg1"/>
                </a:solidFill>
                <a:cs typeface="+mn-ea"/>
                <a:sym typeface="+mn-ea"/>
              </a:rPr>
              <a:t>防僞溯源的概念</a:t>
            </a:r>
            <a:endParaRPr lang="en-US" altLang="zh-CN" sz="4400" b="1" spc="200" dirty="0">
              <a:solidFill>
                <a:schemeClr val="bg1"/>
              </a:solidFill>
              <a:cs typeface="+mn-ea"/>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2C169C5-25A0-7883-2EB9-44C5821553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文本框 22"/>
          <p:cNvSpPr txBox="1"/>
          <p:nvPr/>
        </p:nvSpPr>
        <p:spPr>
          <a:xfrm>
            <a:off x="3622334" y="2745436"/>
            <a:ext cx="5091360" cy="1200329"/>
          </a:xfrm>
          <a:prstGeom prst="rect">
            <a:avLst/>
          </a:prstGeom>
          <a:noFill/>
        </p:spPr>
        <p:txBody>
          <a:bodyPr wrap="square" rtlCol="0" anchor="ctr">
            <a:spAutoFit/>
          </a:bodyPr>
          <a:lstStyle/>
          <a:p>
            <a:pPr algn="ctr"/>
            <a:r>
              <a:rPr lang="en-US" altLang="zh-CN" sz="7200" b="1" spc="200" dirty="0">
                <a:solidFill>
                  <a:schemeClr val="bg1"/>
                </a:solidFill>
                <a:cs typeface="+mn-ea"/>
                <a:sym typeface="+mn-lt"/>
              </a:rPr>
              <a:t>THANKS </a:t>
            </a:r>
            <a:r>
              <a:rPr lang="zh-CN" altLang="en-US" sz="7200" b="1" spc="200" dirty="0">
                <a:solidFill>
                  <a:schemeClr val="bg1"/>
                </a:solidFill>
                <a:cs typeface="+mn-ea"/>
                <a:sym typeface="+mn-lt"/>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35BBFB1-3913-E86A-D2F3-4B04041C87AF}"/>
              </a:ext>
            </a:extLst>
          </p:cNvPr>
          <p:cNvSpPr txBox="1"/>
          <p:nvPr/>
        </p:nvSpPr>
        <p:spPr>
          <a:xfrm>
            <a:off x="1000125" y="1700213"/>
            <a:ext cx="10258425" cy="3785652"/>
          </a:xfrm>
          <a:prstGeom prst="rect">
            <a:avLst/>
          </a:prstGeom>
          <a:noFill/>
        </p:spPr>
        <p:txBody>
          <a:bodyPr wrap="square">
            <a:spAutoFit/>
          </a:bodyPr>
          <a:lstStyle/>
          <a:p>
            <a:r>
              <a:rPr lang="en-US" altLang="zh-CN" sz="2400" dirty="0">
                <a:solidFill>
                  <a:schemeClr val="bg1"/>
                </a:solidFill>
              </a:rPr>
              <a:t>1</a:t>
            </a:r>
            <a:r>
              <a:rPr lang="zh-CN" altLang="en-US" sz="2400" dirty="0">
                <a:solidFill>
                  <a:schemeClr val="bg1"/>
                </a:solidFill>
              </a:rPr>
              <a:t>、什麽是防僞？</a:t>
            </a:r>
            <a:endParaRPr lang="en-US" altLang="zh-CN" sz="2400" dirty="0">
              <a:solidFill>
                <a:schemeClr val="bg1"/>
              </a:solidFill>
            </a:endParaRPr>
          </a:p>
          <a:p>
            <a:endParaRPr lang="en-US" altLang="zh-CN" sz="2400" dirty="0">
              <a:solidFill>
                <a:schemeClr val="bg1"/>
              </a:solidFill>
            </a:endParaRPr>
          </a:p>
          <a:p>
            <a:r>
              <a:rPr lang="zh-CN" altLang="en-US" sz="2400" dirty="0">
                <a:solidFill>
                  <a:schemeClr val="bg1"/>
                </a:solidFill>
              </a:rPr>
              <a:t>是指防止以欺騙為目的，未經所有權人准許而進行仿製和複製的措施。</a:t>
            </a:r>
            <a:endParaRPr lang="en-US" altLang="zh-CN" sz="2400" dirty="0">
              <a:solidFill>
                <a:schemeClr val="bg1"/>
              </a:solidFill>
            </a:endParaRPr>
          </a:p>
          <a:p>
            <a:endParaRPr lang="en-US" altLang="zh-CN" sz="2400" dirty="0">
              <a:solidFill>
                <a:schemeClr val="bg1"/>
              </a:solidFill>
            </a:endParaRPr>
          </a:p>
          <a:p>
            <a:endParaRPr lang="en-US" altLang="zh-CN" sz="2400" dirty="0">
              <a:solidFill>
                <a:schemeClr val="bg1"/>
              </a:solidFill>
            </a:endParaRPr>
          </a:p>
          <a:p>
            <a:r>
              <a:rPr lang="en-US" altLang="zh-CN" sz="2400" dirty="0">
                <a:solidFill>
                  <a:schemeClr val="bg1"/>
                </a:solidFill>
              </a:rPr>
              <a:t>2</a:t>
            </a:r>
            <a:r>
              <a:rPr lang="zh-CN" altLang="en-US" sz="2400" dirty="0">
                <a:solidFill>
                  <a:schemeClr val="bg1"/>
                </a:solidFill>
              </a:rPr>
              <a:t>、什麽是防僞技術？</a:t>
            </a:r>
            <a:endParaRPr lang="en-US" altLang="zh-CN" sz="2400" dirty="0">
              <a:solidFill>
                <a:schemeClr val="bg1"/>
              </a:solidFill>
            </a:endParaRPr>
          </a:p>
          <a:p>
            <a:endParaRPr lang="en-US" altLang="zh-CN" sz="2400" dirty="0">
              <a:solidFill>
                <a:schemeClr val="bg1"/>
              </a:solidFill>
            </a:endParaRPr>
          </a:p>
          <a:p>
            <a:r>
              <a:rPr lang="zh-CN" altLang="en-US" sz="2400" dirty="0">
                <a:solidFill>
                  <a:schemeClr val="bg1"/>
                </a:solidFill>
              </a:rPr>
              <a:t>防偽技術是指為了達到防偽的目的而採取的，在一定範圍內能夠準確鑒別真偽並不易被仿製和複製的技術。</a:t>
            </a:r>
            <a:endParaRPr lang="en-US" altLang="zh-CN" sz="2400" dirty="0">
              <a:solidFill>
                <a:schemeClr val="bg1"/>
              </a:solidFill>
            </a:endParaRPr>
          </a:p>
          <a:p>
            <a:endParaRPr lang="zh-CN" altLang="en-US" sz="2400" dirty="0">
              <a:solidFill>
                <a:schemeClr val="bg1"/>
              </a:solidFill>
            </a:endParaRPr>
          </a:p>
        </p:txBody>
      </p:sp>
      <p:sp>
        <p:nvSpPr>
          <p:cNvPr id="4" name="文本框 3">
            <a:extLst>
              <a:ext uri="{FF2B5EF4-FFF2-40B4-BE49-F238E27FC236}">
                <a16:creationId xmlns:a16="http://schemas.microsoft.com/office/drawing/2014/main" id="{A1467016-81A4-E5E1-EEA9-3DCDAEDBB835}"/>
              </a:ext>
            </a:extLst>
          </p:cNvPr>
          <p:cNvSpPr txBox="1"/>
          <p:nvPr/>
        </p:nvSpPr>
        <p:spPr>
          <a:xfrm>
            <a:off x="626723" y="215861"/>
            <a:ext cx="4145302" cy="584775"/>
          </a:xfrm>
          <a:prstGeom prst="rect">
            <a:avLst/>
          </a:prstGeom>
          <a:noFill/>
        </p:spPr>
        <p:txBody>
          <a:bodyPr wrap="square" rtlCol="0" anchor="ctr">
            <a:spAutoFit/>
          </a:bodyPr>
          <a:lstStyle/>
          <a:p>
            <a:pPr marL="400050" indent="-400050">
              <a:buFont typeface="+mj-ea"/>
              <a:buAutoNum type="ea1JpnChsDbPeriod"/>
            </a:pPr>
            <a:r>
              <a:rPr lang="zh-CN" altLang="en-US" sz="3200" b="1" spc="200" dirty="0">
                <a:solidFill>
                  <a:schemeClr val="bg1"/>
                </a:solidFill>
                <a:cs typeface="+mn-ea"/>
                <a:sym typeface="+mn-ea"/>
              </a:rPr>
              <a:t>防僞溯源的概念</a:t>
            </a:r>
            <a:endParaRPr lang="en-US" altLang="zh-CN" sz="3200" b="1" spc="200" dirty="0">
              <a:solidFill>
                <a:schemeClr val="bg1"/>
              </a:solidFill>
              <a:cs typeface="+mn-ea"/>
              <a:sym typeface="+mn-ea"/>
            </a:endParaRPr>
          </a:p>
        </p:txBody>
      </p:sp>
    </p:spTree>
    <p:extLst>
      <p:ext uri="{BB962C8B-B14F-4D97-AF65-F5344CB8AC3E}">
        <p14:creationId xmlns:p14="http://schemas.microsoft.com/office/powerpoint/2010/main" val="414277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35BBFB1-3913-E86A-D2F3-4B04041C87AF}"/>
              </a:ext>
            </a:extLst>
          </p:cNvPr>
          <p:cNvSpPr txBox="1"/>
          <p:nvPr/>
        </p:nvSpPr>
        <p:spPr>
          <a:xfrm>
            <a:off x="966787" y="1243013"/>
            <a:ext cx="10258425" cy="4893647"/>
          </a:xfrm>
          <a:prstGeom prst="rect">
            <a:avLst/>
          </a:prstGeom>
          <a:noFill/>
        </p:spPr>
        <p:txBody>
          <a:bodyPr wrap="square">
            <a:spAutoFit/>
          </a:bodyPr>
          <a:lstStyle/>
          <a:p>
            <a:r>
              <a:rPr lang="en-US" altLang="zh-CN" sz="2400" dirty="0">
                <a:solidFill>
                  <a:schemeClr val="bg1"/>
                </a:solidFill>
              </a:rPr>
              <a:t>3</a:t>
            </a:r>
            <a:r>
              <a:rPr lang="zh-CN" altLang="en-US" sz="2400" dirty="0">
                <a:solidFill>
                  <a:schemeClr val="bg1"/>
                </a:solidFill>
              </a:rPr>
              <a:t>、什麽是溯源？</a:t>
            </a:r>
            <a:endParaRPr lang="en-US" altLang="zh-CN" sz="2400" dirty="0">
              <a:solidFill>
                <a:schemeClr val="bg1"/>
              </a:solidFill>
            </a:endParaRPr>
          </a:p>
          <a:p>
            <a:endParaRPr lang="en-US" altLang="zh-CN" sz="2400" dirty="0">
              <a:solidFill>
                <a:schemeClr val="bg1"/>
              </a:solidFill>
            </a:endParaRPr>
          </a:p>
          <a:p>
            <a:r>
              <a:rPr lang="zh-CN" altLang="en-US" sz="2400" dirty="0">
                <a:solidFill>
                  <a:schemeClr val="bg1"/>
                </a:solidFill>
              </a:rPr>
              <a:t>溯源，從表面上看是追本溯源的意思，尋找探究事物的源頭與根本。</a:t>
            </a:r>
            <a:endParaRPr lang="en-US" altLang="zh-CN" sz="2400" dirty="0">
              <a:solidFill>
                <a:schemeClr val="bg1"/>
              </a:solidFill>
            </a:endParaRPr>
          </a:p>
          <a:p>
            <a:endParaRPr lang="en-US" altLang="zh-CN" sz="2400" dirty="0">
              <a:solidFill>
                <a:schemeClr val="bg1"/>
              </a:solidFill>
            </a:endParaRPr>
          </a:p>
          <a:p>
            <a:r>
              <a:rPr lang="en-US" altLang="zh-CN" sz="2400" dirty="0">
                <a:solidFill>
                  <a:schemeClr val="bg1"/>
                </a:solidFill>
              </a:rPr>
              <a:t>4</a:t>
            </a:r>
            <a:r>
              <a:rPr lang="zh-CN" altLang="en-US" sz="2400" dirty="0">
                <a:solidFill>
                  <a:schemeClr val="bg1"/>
                </a:solidFill>
              </a:rPr>
              <a:t>、什麽是溯源技術？</a:t>
            </a:r>
            <a:endParaRPr lang="en-US" altLang="zh-CN" sz="2400" dirty="0">
              <a:solidFill>
                <a:schemeClr val="bg1"/>
              </a:solidFill>
            </a:endParaRPr>
          </a:p>
          <a:p>
            <a:endParaRPr lang="en-US" altLang="zh-CN" sz="2400" dirty="0">
              <a:solidFill>
                <a:schemeClr val="bg1"/>
              </a:solidFill>
            </a:endParaRPr>
          </a:p>
          <a:p>
            <a:r>
              <a:rPr lang="zh-CN" altLang="en-US" sz="2400" dirty="0">
                <a:solidFill>
                  <a:schemeClr val="bg1"/>
                </a:solidFill>
              </a:rPr>
              <a:t> 實現溯源追蹤的技術方法，比如二維碼、</a:t>
            </a:r>
            <a:r>
              <a:rPr lang="en-US" altLang="zh-CN" sz="2400" dirty="0">
                <a:solidFill>
                  <a:schemeClr val="bg1"/>
                </a:solidFill>
              </a:rPr>
              <a:t>RFID/NFC</a:t>
            </a:r>
            <a:r>
              <a:rPr lang="zh-CN" altLang="en-US" sz="2400" dirty="0">
                <a:solidFill>
                  <a:schemeClr val="bg1"/>
                </a:solidFill>
              </a:rPr>
              <a:t>等等。</a:t>
            </a:r>
            <a:endParaRPr lang="en-US" altLang="zh-CN" sz="2400" dirty="0">
              <a:solidFill>
                <a:schemeClr val="bg1"/>
              </a:solidFill>
            </a:endParaRPr>
          </a:p>
          <a:p>
            <a:endParaRPr lang="en-US" altLang="zh-CN" sz="2400" dirty="0">
              <a:solidFill>
                <a:schemeClr val="bg1"/>
              </a:solidFill>
            </a:endParaRPr>
          </a:p>
          <a:p>
            <a:r>
              <a:rPr lang="en-US" altLang="zh-CN" sz="2400" dirty="0">
                <a:solidFill>
                  <a:schemeClr val="bg1"/>
                </a:solidFill>
              </a:rPr>
              <a:t>5</a:t>
            </a:r>
            <a:r>
              <a:rPr lang="zh-CN" altLang="en-US" sz="2400" dirty="0">
                <a:solidFill>
                  <a:schemeClr val="bg1"/>
                </a:solidFill>
              </a:rPr>
              <a:t>、什麽是防僞溯源？</a:t>
            </a:r>
            <a:endParaRPr lang="en-US" altLang="zh-CN" sz="2400" dirty="0">
              <a:solidFill>
                <a:schemeClr val="bg1"/>
              </a:solidFill>
            </a:endParaRPr>
          </a:p>
          <a:p>
            <a:r>
              <a:rPr lang="zh-CN" altLang="en-US" sz="2400" dirty="0">
                <a:solidFill>
                  <a:schemeClr val="bg1"/>
                </a:solidFill>
              </a:rPr>
              <a:t> </a:t>
            </a:r>
            <a:endParaRPr lang="en-US" altLang="zh-CN" sz="2400" dirty="0">
              <a:solidFill>
                <a:schemeClr val="bg1"/>
              </a:solidFill>
            </a:endParaRPr>
          </a:p>
          <a:p>
            <a:r>
              <a:rPr lang="zh-CN" altLang="en-US" sz="2400" dirty="0">
                <a:solidFill>
                  <a:schemeClr val="bg1"/>
                </a:solidFill>
              </a:rPr>
              <a:t>溯源是新型防偽技術的一種重要要素，也可以叫做溯源防偽，由於溯源逐漸佔據了防偽的主導地位，因此稱為防偽溯源。</a:t>
            </a:r>
            <a:endParaRPr lang="en-US" altLang="zh-CN" sz="2400" dirty="0">
              <a:solidFill>
                <a:schemeClr val="bg1"/>
              </a:solidFill>
            </a:endParaRPr>
          </a:p>
          <a:p>
            <a:endParaRPr lang="zh-CN" altLang="en-US" sz="2400" dirty="0">
              <a:solidFill>
                <a:schemeClr val="bg1"/>
              </a:solidFill>
            </a:endParaRPr>
          </a:p>
        </p:txBody>
      </p:sp>
      <p:sp>
        <p:nvSpPr>
          <p:cNvPr id="4" name="文本框 3">
            <a:extLst>
              <a:ext uri="{FF2B5EF4-FFF2-40B4-BE49-F238E27FC236}">
                <a16:creationId xmlns:a16="http://schemas.microsoft.com/office/drawing/2014/main" id="{A1467016-81A4-E5E1-EEA9-3DCDAEDBB835}"/>
              </a:ext>
            </a:extLst>
          </p:cNvPr>
          <p:cNvSpPr txBox="1"/>
          <p:nvPr/>
        </p:nvSpPr>
        <p:spPr>
          <a:xfrm>
            <a:off x="626724" y="215861"/>
            <a:ext cx="4145302" cy="584775"/>
          </a:xfrm>
          <a:prstGeom prst="rect">
            <a:avLst/>
          </a:prstGeom>
          <a:noFill/>
        </p:spPr>
        <p:txBody>
          <a:bodyPr wrap="square" rtlCol="0" anchor="ctr">
            <a:spAutoFit/>
          </a:bodyPr>
          <a:lstStyle/>
          <a:p>
            <a:pPr marL="400050" indent="-400050">
              <a:buFont typeface="+mj-ea"/>
              <a:buAutoNum type="ea1JpnChsDbPeriod"/>
            </a:pPr>
            <a:r>
              <a:rPr lang="zh-CN" altLang="en-US" sz="3200" b="1" spc="200" dirty="0">
                <a:solidFill>
                  <a:schemeClr val="bg1"/>
                </a:solidFill>
                <a:cs typeface="+mn-ea"/>
                <a:sym typeface="+mn-ea"/>
              </a:rPr>
              <a:t>防僞溯源的概念</a:t>
            </a:r>
            <a:endParaRPr lang="en-US" altLang="zh-CN" sz="3200" b="1" spc="200" dirty="0">
              <a:solidFill>
                <a:schemeClr val="bg1"/>
              </a:solidFill>
              <a:cs typeface="+mn-ea"/>
              <a:sym typeface="+mn-ea"/>
            </a:endParaRPr>
          </a:p>
        </p:txBody>
      </p:sp>
    </p:spTree>
    <p:extLst>
      <p:ext uri="{BB962C8B-B14F-4D97-AF65-F5344CB8AC3E}">
        <p14:creationId xmlns:p14="http://schemas.microsoft.com/office/powerpoint/2010/main" val="1939878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584041" y="2147499"/>
            <a:ext cx="9860280" cy="769441"/>
          </a:xfrm>
          <a:prstGeom prst="rect">
            <a:avLst/>
          </a:prstGeom>
          <a:noFill/>
        </p:spPr>
        <p:txBody>
          <a:bodyPr wrap="square" rtlCol="0" anchor="ctr">
            <a:spAutoFit/>
          </a:bodyPr>
          <a:lstStyle/>
          <a:p>
            <a:pPr algn="ctr"/>
            <a:r>
              <a:rPr lang="zh-CN" altLang="en-US" sz="4400" b="1" spc="200" dirty="0">
                <a:solidFill>
                  <a:schemeClr val="bg1"/>
                </a:solidFill>
                <a:cs typeface="+mn-ea"/>
                <a:sym typeface="+mn-lt"/>
              </a:rPr>
              <a:t>二、防僞溯源的作用</a:t>
            </a:r>
            <a:endParaRPr lang="en-US" altLang="zh-CN" sz="4400" b="1" spc="200" dirty="0">
              <a:solidFill>
                <a:schemeClr val="bg1"/>
              </a:solidFill>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图示 13"/>
          <p:cNvGraphicFramePr/>
          <p:nvPr>
            <p:extLst>
              <p:ext uri="{D42A27DB-BD31-4B8C-83A1-F6EECF244321}">
                <p14:modId xmlns:p14="http://schemas.microsoft.com/office/powerpoint/2010/main" val="3997421922"/>
              </p:ext>
            </p:extLst>
          </p:nvPr>
        </p:nvGraphicFramePr>
        <p:xfrm>
          <a:off x="5021730" y="846351"/>
          <a:ext cx="8255000" cy="5507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40384" y="1910501"/>
            <a:ext cx="6284093" cy="3970318"/>
          </a:xfrm>
          <a:prstGeom prst="rect">
            <a:avLst/>
          </a:prstGeom>
          <a:noFill/>
        </p:spPr>
        <p:txBody>
          <a:bodyPr wrap="none" rtlCol="0">
            <a:spAutoFit/>
          </a:bodyPr>
          <a:lstStyle/>
          <a:p>
            <a:pPr>
              <a:buClr>
                <a:schemeClr val="accent5"/>
              </a:buClr>
              <a:buFont typeface="Wingdings" pitchFamily="2" charset="2"/>
              <a:buChar char="u"/>
            </a:pPr>
            <a:r>
              <a:rPr lang="zh-CN" altLang="en-US" sz="2800" dirty="0">
                <a:solidFill>
                  <a:schemeClr val="bg1"/>
                </a:solidFill>
              </a:rPr>
              <a:t>技術手段保障產品品質安全</a:t>
            </a:r>
            <a:endParaRPr lang="en-US" altLang="zh-CN" sz="2800" dirty="0">
              <a:solidFill>
                <a:schemeClr val="bg1"/>
              </a:solidFill>
            </a:endParaRPr>
          </a:p>
          <a:p>
            <a:pPr>
              <a:buClr>
                <a:schemeClr val="accent5"/>
              </a:buClr>
              <a:buFont typeface="Wingdings" pitchFamily="2" charset="2"/>
              <a:buChar char="u"/>
            </a:pPr>
            <a:endParaRPr lang="en-US" altLang="zh-CN" sz="2800" dirty="0">
              <a:solidFill>
                <a:schemeClr val="bg1"/>
              </a:solidFill>
            </a:endParaRPr>
          </a:p>
          <a:p>
            <a:pPr>
              <a:buClr>
                <a:schemeClr val="accent5"/>
              </a:buClr>
              <a:buFont typeface="Wingdings" pitchFamily="2" charset="2"/>
              <a:buChar char="u"/>
            </a:pPr>
            <a:r>
              <a:rPr lang="zh-CN" altLang="en-US" sz="2800" dirty="0">
                <a:solidFill>
                  <a:schemeClr val="bg1"/>
                </a:solidFill>
              </a:rPr>
              <a:t>科技製造信任，促進可信消費</a:t>
            </a:r>
            <a:endParaRPr lang="en-US" altLang="zh-CN" sz="2800" dirty="0">
              <a:solidFill>
                <a:schemeClr val="bg1"/>
              </a:solidFill>
            </a:endParaRPr>
          </a:p>
          <a:p>
            <a:pPr>
              <a:buClr>
                <a:schemeClr val="accent5"/>
              </a:buClr>
              <a:buFont typeface="Wingdings" pitchFamily="2" charset="2"/>
              <a:buChar char="u"/>
            </a:pPr>
            <a:endParaRPr lang="en-US" altLang="zh-CN" sz="2800" dirty="0">
              <a:solidFill>
                <a:schemeClr val="bg1"/>
              </a:solidFill>
            </a:endParaRPr>
          </a:p>
          <a:p>
            <a:pPr>
              <a:buClr>
                <a:schemeClr val="accent5"/>
              </a:buClr>
              <a:buFont typeface="Wingdings" pitchFamily="2" charset="2"/>
              <a:buChar char="u"/>
            </a:pPr>
            <a:r>
              <a:rPr lang="zh-CN" altLang="en-US" sz="2800" dirty="0">
                <a:solidFill>
                  <a:schemeClr val="bg1"/>
                </a:solidFill>
              </a:rPr>
              <a:t>讓產品會說話，粘住消費者</a:t>
            </a:r>
            <a:endParaRPr lang="en-US" altLang="zh-CN" sz="2800" dirty="0">
              <a:solidFill>
                <a:schemeClr val="bg1"/>
              </a:solidFill>
            </a:endParaRPr>
          </a:p>
          <a:p>
            <a:pPr>
              <a:buClr>
                <a:schemeClr val="accent5"/>
              </a:buClr>
              <a:buFont typeface="Wingdings" pitchFamily="2" charset="2"/>
              <a:buChar char="u"/>
            </a:pPr>
            <a:endParaRPr lang="en-US" altLang="zh-CN" sz="2800" dirty="0">
              <a:solidFill>
                <a:schemeClr val="bg1"/>
              </a:solidFill>
            </a:endParaRPr>
          </a:p>
          <a:p>
            <a:pPr>
              <a:buClr>
                <a:schemeClr val="accent5"/>
              </a:buClr>
              <a:buFont typeface="Wingdings" pitchFamily="2" charset="2"/>
              <a:buChar char="u"/>
            </a:pPr>
            <a:r>
              <a:rPr lang="zh-CN" altLang="en-US" sz="2800" dirty="0">
                <a:solidFill>
                  <a:schemeClr val="bg1"/>
                </a:solidFill>
              </a:rPr>
              <a:t>來源可查、去向可追、責任可究</a:t>
            </a:r>
            <a:endParaRPr lang="en-US" altLang="zh-CN" sz="2800" dirty="0">
              <a:solidFill>
                <a:schemeClr val="bg1"/>
              </a:solidFill>
            </a:endParaRPr>
          </a:p>
          <a:p>
            <a:pPr>
              <a:buClr>
                <a:schemeClr val="accent5"/>
              </a:buClr>
              <a:buFont typeface="Wingdings" pitchFamily="2" charset="2"/>
              <a:buChar char="u"/>
            </a:pPr>
            <a:endParaRPr lang="en-US" altLang="zh-CN" sz="2800" dirty="0">
              <a:solidFill>
                <a:schemeClr val="bg1"/>
              </a:solidFill>
            </a:endParaRPr>
          </a:p>
          <a:p>
            <a:pPr>
              <a:buClr>
                <a:schemeClr val="accent5"/>
              </a:buClr>
              <a:buFont typeface="Wingdings" pitchFamily="2" charset="2"/>
              <a:buChar char="u"/>
            </a:pPr>
            <a:r>
              <a:rPr lang="zh-CN" altLang="en-US" sz="2800" dirty="0">
                <a:solidFill>
                  <a:schemeClr val="bg1"/>
                </a:solidFill>
              </a:rPr>
              <a:t>大數據搜集與分析，指導生產和市場</a:t>
            </a:r>
          </a:p>
        </p:txBody>
      </p:sp>
      <p:sp>
        <p:nvSpPr>
          <p:cNvPr id="2" name="文本框 1">
            <a:extLst>
              <a:ext uri="{FF2B5EF4-FFF2-40B4-BE49-F238E27FC236}">
                <a16:creationId xmlns:a16="http://schemas.microsoft.com/office/drawing/2014/main" id="{D4F05860-4A5D-E9BA-F9A5-A81821CFC5F9}"/>
              </a:ext>
            </a:extLst>
          </p:cNvPr>
          <p:cNvSpPr txBox="1"/>
          <p:nvPr/>
        </p:nvSpPr>
        <p:spPr>
          <a:xfrm>
            <a:off x="-538367" y="378168"/>
            <a:ext cx="5939042" cy="584775"/>
          </a:xfrm>
          <a:prstGeom prst="rect">
            <a:avLst/>
          </a:prstGeom>
          <a:noFill/>
        </p:spPr>
        <p:txBody>
          <a:bodyPr wrap="square" rtlCol="0" anchor="ctr">
            <a:spAutoFit/>
          </a:bodyPr>
          <a:lstStyle/>
          <a:p>
            <a:pPr algn="ctr"/>
            <a:r>
              <a:rPr lang="zh-CN" altLang="en-US" sz="3200" b="1" spc="200" dirty="0">
                <a:solidFill>
                  <a:schemeClr val="bg1"/>
                </a:solidFill>
                <a:cs typeface="+mn-ea"/>
                <a:sym typeface="+mn-lt"/>
              </a:rPr>
              <a:t>二、防僞溯源的作用</a:t>
            </a:r>
            <a:endParaRPr lang="en-US" altLang="zh-CN" sz="3200" b="1" spc="200" dirty="0">
              <a:solidFill>
                <a:schemeClr val="bg1"/>
              </a:solidFill>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584041" y="2147500"/>
            <a:ext cx="9860280" cy="769441"/>
          </a:xfrm>
          <a:prstGeom prst="rect">
            <a:avLst/>
          </a:prstGeom>
          <a:noFill/>
        </p:spPr>
        <p:txBody>
          <a:bodyPr wrap="square" rtlCol="0" anchor="ctr">
            <a:spAutoFit/>
          </a:bodyPr>
          <a:lstStyle/>
          <a:p>
            <a:pPr algn="ctr"/>
            <a:r>
              <a:rPr lang="zh-CN" altLang="en-US" sz="4400" b="1" spc="200" dirty="0">
                <a:solidFill>
                  <a:schemeClr val="bg1"/>
                </a:solidFill>
                <a:cs typeface="+mn-ea"/>
                <a:sym typeface="+mn-lt"/>
              </a:rPr>
              <a:t>三、防僞溯源技術的發展歷程</a:t>
            </a:r>
            <a:r>
              <a:rPr lang="en-US" altLang="zh-CN" sz="4400" spc="200" dirty="0">
                <a:solidFill>
                  <a:schemeClr val="bg1"/>
                </a:solidFill>
                <a:cs typeface="+mn-ea"/>
                <a:sym typeface="+mn-lt"/>
              </a:rPr>
              <a:t> </a:t>
            </a:r>
            <a:endParaRPr lang="zh-CN" altLang="en-US" sz="4400" spc="200" dirty="0">
              <a:solidFill>
                <a:schemeClr val="bg1"/>
              </a:solidFill>
              <a:cs typeface="+mn-ea"/>
              <a:sym typeface="+mn-lt"/>
            </a:endParaRPr>
          </a:p>
        </p:txBody>
      </p:sp>
    </p:spTree>
    <p:extLst>
      <p:ext uri="{BB962C8B-B14F-4D97-AF65-F5344CB8AC3E}">
        <p14:creationId xmlns:p14="http://schemas.microsoft.com/office/powerpoint/2010/main" val="1887580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55"/>
          <p:cNvGrpSpPr/>
          <p:nvPr/>
        </p:nvGrpSpPr>
        <p:grpSpPr>
          <a:xfrm>
            <a:off x="3647585" y="2472055"/>
            <a:ext cx="6076479" cy="2683129"/>
            <a:chOff x="3694113" y="2450791"/>
            <a:chExt cx="6304911" cy="2680009"/>
          </a:xfrm>
        </p:grpSpPr>
        <p:sp>
          <p:nvSpPr>
            <p:cNvPr id="46" name="iṥḷîḋè"/>
            <p:cNvSpPr>
              <a:spLocks/>
            </p:cNvSpPr>
            <p:nvPr/>
          </p:nvSpPr>
          <p:spPr bwMode="auto">
            <a:xfrm>
              <a:off x="3694113" y="5130800"/>
              <a:ext cx="1587" cy="0"/>
            </a:xfrm>
            <a:prstGeom prst="rect">
              <a:avLst/>
            </a:prstGeom>
            <a:solidFill>
              <a:srgbClr val="413F40"/>
            </a:solidFill>
            <a:ln w="9525">
              <a:noFill/>
              <a:miter lim="800000"/>
              <a:headEnd/>
              <a:tailEnd/>
            </a:ln>
          </p:spPr>
          <p:txBody>
            <a:bodyPr anchor="ctr"/>
            <a:lstStyle/>
            <a:p>
              <a:pPr algn="ctr" eaLnBrk="1" hangingPunct="1"/>
              <a:endParaRPr lang="zh-CN" altLang="zh-CN">
                <a:solidFill>
                  <a:schemeClr val="bg1"/>
                </a:solidFill>
              </a:endParaRPr>
            </a:p>
          </p:txBody>
        </p:sp>
        <p:sp>
          <p:nvSpPr>
            <p:cNvPr id="49" name="î$ḻídé"/>
            <p:cNvSpPr txBox="1"/>
            <p:nvPr/>
          </p:nvSpPr>
          <p:spPr>
            <a:xfrm>
              <a:off x="6567056" y="2450791"/>
              <a:ext cx="3431968" cy="434912"/>
            </a:xfrm>
            <a:prstGeom prst="rect">
              <a:avLst/>
            </a:prstGeom>
            <a:noFill/>
          </p:spPr>
          <p:txBody>
            <a:bodyPr wrap="none" anchorCtr="1"/>
            <a:lstStyle/>
            <a:p>
              <a:pPr algn="ctr" eaLnBrk="1" fontAlgn="auto" hangingPunct="1">
                <a:spcBef>
                  <a:spcPts val="0"/>
                </a:spcBef>
                <a:spcAft>
                  <a:spcPts val="0"/>
                </a:spcAft>
                <a:defRPr/>
              </a:pPr>
              <a:endParaRPr lang="zh-CN" altLang="en-US" sz="1600" b="1" dirty="0">
                <a:solidFill>
                  <a:schemeClr val="bg1"/>
                </a:solidFill>
                <a:latin typeface="+mn-lt"/>
                <a:ea typeface="+mn-ea"/>
                <a:cs typeface="+mn-cs"/>
              </a:endParaRPr>
            </a:p>
          </p:txBody>
        </p:sp>
      </p:grpSp>
      <p:sp>
        <p:nvSpPr>
          <p:cNvPr id="43" name="isḻïdé"/>
          <p:cNvSpPr txBox="1"/>
          <p:nvPr/>
        </p:nvSpPr>
        <p:spPr bwMode="auto">
          <a:xfrm>
            <a:off x="62822" y="4339011"/>
            <a:ext cx="1810229" cy="300387"/>
          </a:xfrm>
          <a:prstGeom prst="rect">
            <a:avLst/>
          </a:prstGeom>
          <a:noFill/>
        </p:spPr>
        <p:txBody>
          <a:bodyPr lIns="0" tIns="0" rIns="0" bIns="0">
            <a:noAutofit/>
          </a:bodyPr>
          <a:lstStyle/>
          <a:p>
            <a:pPr algn="ctr">
              <a:lnSpc>
                <a:spcPct val="120000"/>
              </a:lnSpc>
              <a:defRPr/>
            </a:pPr>
            <a:r>
              <a:rPr lang="zh-CN" altLang="en-US" sz="2800" b="1" dirty="0">
                <a:solidFill>
                  <a:schemeClr val="bg1"/>
                </a:solidFill>
                <a:latin typeface="+mn-ea"/>
              </a:rPr>
              <a:t>電話電碼</a:t>
            </a:r>
            <a:endParaRPr lang="zh-CN" altLang="en-US" sz="2800" b="1" dirty="0">
              <a:solidFill>
                <a:schemeClr val="bg1"/>
              </a:solidFill>
              <a:latin typeface="+mn-ea"/>
              <a:ea typeface="+mn-ea"/>
              <a:cs typeface="+mn-cs"/>
            </a:endParaRPr>
          </a:p>
        </p:txBody>
      </p:sp>
      <p:sp>
        <p:nvSpPr>
          <p:cNvPr id="44" name="isḻïdé"/>
          <p:cNvSpPr txBox="1"/>
          <p:nvPr/>
        </p:nvSpPr>
        <p:spPr bwMode="auto">
          <a:xfrm>
            <a:off x="1856417" y="1883450"/>
            <a:ext cx="1903698" cy="481388"/>
          </a:xfrm>
          <a:prstGeom prst="rect">
            <a:avLst/>
          </a:prstGeom>
          <a:noFill/>
        </p:spPr>
        <p:txBody>
          <a:bodyPr lIns="0" tIns="0" rIns="0" bIns="0">
            <a:normAutofit/>
          </a:bodyPr>
          <a:lstStyle/>
          <a:p>
            <a:pPr algn="ctr">
              <a:lnSpc>
                <a:spcPct val="120000"/>
              </a:lnSpc>
              <a:defRPr/>
            </a:pPr>
            <a:r>
              <a:rPr lang="zh-CN" altLang="en-US" sz="2800" b="1" dirty="0">
                <a:solidFill>
                  <a:schemeClr val="bg1"/>
                </a:solidFill>
                <a:latin typeface="+mn-ea"/>
              </a:rPr>
              <a:t>二維碼</a:t>
            </a:r>
            <a:endParaRPr lang="zh-CN" altLang="en-US" sz="2800" b="1" dirty="0">
              <a:solidFill>
                <a:schemeClr val="bg1"/>
              </a:solidFill>
              <a:latin typeface="+mn-ea"/>
              <a:ea typeface="+mn-ea"/>
              <a:cs typeface="+mn-cs"/>
            </a:endParaRPr>
          </a:p>
        </p:txBody>
      </p:sp>
      <p:sp>
        <p:nvSpPr>
          <p:cNvPr id="45" name="isḻïdé"/>
          <p:cNvSpPr txBox="1"/>
          <p:nvPr/>
        </p:nvSpPr>
        <p:spPr bwMode="auto">
          <a:xfrm>
            <a:off x="3746134" y="2815537"/>
            <a:ext cx="2076380" cy="410052"/>
          </a:xfrm>
          <a:prstGeom prst="rect">
            <a:avLst/>
          </a:prstGeom>
          <a:noFill/>
        </p:spPr>
        <p:txBody>
          <a:bodyPr lIns="0" tIns="0" rIns="0" bIns="0">
            <a:noAutofit/>
          </a:bodyPr>
          <a:lstStyle/>
          <a:p>
            <a:pPr algn="ctr">
              <a:lnSpc>
                <a:spcPct val="120000"/>
              </a:lnSpc>
              <a:defRPr/>
            </a:pPr>
            <a:r>
              <a:rPr lang="en-US" altLang="zh-CN" sz="2800" b="1" dirty="0">
                <a:solidFill>
                  <a:schemeClr val="bg1"/>
                </a:solidFill>
                <a:latin typeface="+mn-ea"/>
              </a:rPr>
              <a:t>RFID/NFC</a:t>
            </a:r>
            <a:endParaRPr lang="zh-CN" altLang="en-US" sz="2800" b="1" dirty="0">
              <a:solidFill>
                <a:schemeClr val="bg1"/>
              </a:solidFill>
              <a:latin typeface="+mn-ea"/>
              <a:ea typeface="+mn-ea"/>
              <a:cs typeface="+mn-cs"/>
            </a:endParaRPr>
          </a:p>
        </p:txBody>
      </p:sp>
      <p:sp>
        <p:nvSpPr>
          <p:cNvPr id="37" name="isḻïdé"/>
          <p:cNvSpPr txBox="1"/>
          <p:nvPr/>
        </p:nvSpPr>
        <p:spPr bwMode="auto">
          <a:xfrm>
            <a:off x="7803689" y="4363332"/>
            <a:ext cx="1810229" cy="300387"/>
          </a:xfrm>
          <a:prstGeom prst="rect">
            <a:avLst/>
          </a:prstGeom>
          <a:noFill/>
        </p:spPr>
        <p:txBody>
          <a:bodyPr lIns="0" tIns="0" rIns="0" bIns="0">
            <a:noAutofit/>
          </a:bodyPr>
          <a:lstStyle/>
          <a:p>
            <a:pPr algn="ctr">
              <a:lnSpc>
                <a:spcPct val="120000"/>
              </a:lnSpc>
              <a:defRPr/>
            </a:pPr>
            <a:r>
              <a:rPr lang="en-US" altLang="zh-CN" sz="2800" b="1" dirty="0">
                <a:solidFill>
                  <a:schemeClr val="bg1"/>
                </a:solidFill>
                <a:latin typeface="+mn-ea"/>
                <a:ea typeface="+mn-ea"/>
                <a:cs typeface="+mn-cs"/>
              </a:rPr>
              <a:t>5G/</a:t>
            </a:r>
            <a:r>
              <a:rPr lang="zh-CN" altLang="en-US" sz="2800" b="1" dirty="0">
                <a:solidFill>
                  <a:schemeClr val="bg1"/>
                </a:solidFill>
                <a:latin typeface="+mn-ea"/>
                <a:ea typeface="+mn-ea"/>
                <a:cs typeface="+mn-cs"/>
              </a:rPr>
              <a:t>北斗</a:t>
            </a:r>
          </a:p>
        </p:txBody>
      </p:sp>
      <p:sp>
        <p:nvSpPr>
          <p:cNvPr id="33" name="右箭头 32"/>
          <p:cNvSpPr/>
          <p:nvPr/>
        </p:nvSpPr>
        <p:spPr>
          <a:xfrm>
            <a:off x="9326138" y="5792757"/>
            <a:ext cx="2653351" cy="551661"/>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sym typeface="Calibri" panose="020F0502020204030204"/>
            </a:endParaRPr>
          </a:p>
        </p:txBody>
      </p:sp>
      <p:sp>
        <p:nvSpPr>
          <p:cNvPr id="2" name="文本框 1">
            <a:extLst>
              <a:ext uri="{FF2B5EF4-FFF2-40B4-BE49-F238E27FC236}">
                <a16:creationId xmlns:a16="http://schemas.microsoft.com/office/drawing/2014/main" id="{0ABD780C-1187-00A2-8AC4-23BA7C44559C}"/>
              </a:ext>
            </a:extLst>
          </p:cNvPr>
          <p:cNvSpPr txBox="1"/>
          <p:nvPr/>
        </p:nvSpPr>
        <p:spPr>
          <a:xfrm>
            <a:off x="62822" y="359209"/>
            <a:ext cx="5961460" cy="584775"/>
          </a:xfrm>
          <a:prstGeom prst="rect">
            <a:avLst/>
          </a:prstGeom>
          <a:noFill/>
        </p:spPr>
        <p:txBody>
          <a:bodyPr wrap="square" rtlCol="0" anchor="ctr">
            <a:spAutoFit/>
          </a:bodyPr>
          <a:lstStyle/>
          <a:p>
            <a:pPr algn="ctr"/>
            <a:r>
              <a:rPr lang="zh-CN" altLang="en-US" sz="3200" b="1" spc="200" dirty="0">
                <a:solidFill>
                  <a:schemeClr val="bg1"/>
                </a:solidFill>
                <a:cs typeface="+mn-ea"/>
                <a:sym typeface="+mn-lt"/>
              </a:rPr>
              <a:t>三、防僞溯源技術的發展歷程</a:t>
            </a:r>
            <a:r>
              <a:rPr lang="en-US" altLang="zh-CN" sz="3200" spc="200" dirty="0">
                <a:solidFill>
                  <a:schemeClr val="bg1"/>
                </a:solidFill>
                <a:cs typeface="+mn-ea"/>
                <a:sym typeface="+mn-lt"/>
              </a:rPr>
              <a:t> </a:t>
            </a:r>
            <a:endParaRPr lang="zh-CN" altLang="en-US" sz="3200" spc="200" dirty="0">
              <a:solidFill>
                <a:schemeClr val="bg1"/>
              </a:solidFill>
              <a:cs typeface="+mn-ea"/>
              <a:sym typeface="+mn-lt"/>
            </a:endParaRPr>
          </a:p>
        </p:txBody>
      </p:sp>
      <p:sp>
        <p:nvSpPr>
          <p:cNvPr id="3" name="isḻïdé">
            <a:extLst>
              <a:ext uri="{FF2B5EF4-FFF2-40B4-BE49-F238E27FC236}">
                <a16:creationId xmlns:a16="http://schemas.microsoft.com/office/drawing/2014/main" id="{22EA5927-2EA4-1D58-1993-66B084CBF213}"/>
              </a:ext>
            </a:extLst>
          </p:cNvPr>
          <p:cNvSpPr txBox="1"/>
          <p:nvPr/>
        </p:nvSpPr>
        <p:spPr bwMode="auto">
          <a:xfrm>
            <a:off x="5748730" y="3953757"/>
            <a:ext cx="1786182" cy="409575"/>
          </a:xfrm>
          <a:prstGeom prst="rect">
            <a:avLst/>
          </a:prstGeom>
          <a:noFill/>
        </p:spPr>
        <p:txBody>
          <a:bodyPr lIns="0" tIns="0" rIns="0" bIns="0">
            <a:noAutofit/>
          </a:bodyPr>
          <a:lstStyle/>
          <a:p>
            <a:pPr algn="ctr">
              <a:lnSpc>
                <a:spcPct val="120000"/>
              </a:lnSpc>
              <a:defRPr/>
            </a:pPr>
            <a:r>
              <a:rPr lang="en-US" altLang="zh-CN" sz="2800" b="1" dirty="0">
                <a:solidFill>
                  <a:schemeClr val="bg1"/>
                </a:solidFill>
                <a:latin typeface="+mn-ea"/>
              </a:rPr>
              <a:t>NB</a:t>
            </a:r>
            <a:endParaRPr lang="zh-CN" altLang="en-US" sz="2800" b="1" dirty="0">
              <a:solidFill>
                <a:schemeClr val="bg1"/>
              </a:solidFill>
              <a:latin typeface="+mn-ea"/>
              <a:ea typeface="+mn-ea"/>
              <a:cs typeface="+mn-cs"/>
            </a:endParaRPr>
          </a:p>
        </p:txBody>
      </p:sp>
      <p:sp>
        <p:nvSpPr>
          <p:cNvPr id="4" name="isḻïdé">
            <a:extLst>
              <a:ext uri="{FF2B5EF4-FFF2-40B4-BE49-F238E27FC236}">
                <a16:creationId xmlns:a16="http://schemas.microsoft.com/office/drawing/2014/main" id="{82AEB80E-66D2-DCA8-E116-E251D65BC76A}"/>
              </a:ext>
            </a:extLst>
          </p:cNvPr>
          <p:cNvSpPr txBox="1"/>
          <p:nvPr/>
        </p:nvSpPr>
        <p:spPr bwMode="auto">
          <a:xfrm>
            <a:off x="9783862" y="4765965"/>
            <a:ext cx="2031619" cy="300387"/>
          </a:xfrm>
          <a:prstGeom prst="rect">
            <a:avLst/>
          </a:prstGeom>
          <a:noFill/>
        </p:spPr>
        <p:txBody>
          <a:bodyPr lIns="0" tIns="0" rIns="0" bIns="0">
            <a:noAutofit/>
          </a:bodyPr>
          <a:lstStyle/>
          <a:p>
            <a:pPr algn="ctr">
              <a:lnSpc>
                <a:spcPct val="120000"/>
              </a:lnSpc>
              <a:defRPr/>
            </a:pPr>
            <a:r>
              <a:rPr lang="zh-CN" altLang="en-US" sz="2800" b="1" dirty="0">
                <a:solidFill>
                  <a:schemeClr val="bg1"/>
                </a:solidFill>
                <a:latin typeface="+mn-ea"/>
                <a:ea typeface="+mn-ea"/>
                <a:cs typeface="+mn-cs"/>
              </a:rPr>
              <a:t>物聯網</a:t>
            </a:r>
            <a:r>
              <a:rPr lang="en-US" altLang="zh-CN" sz="2800" b="1" dirty="0">
                <a:solidFill>
                  <a:schemeClr val="bg1"/>
                </a:solidFill>
                <a:latin typeface="+mn-ea"/>
                <a:ea typeface="+mn-ea"/>
                <a:cs typeface="+mn-cs"/>
              </a:rPr>
              <a:t>/</a:t>
            </a:r>
            <a:r>
              <a:rPr lang="zh-CN" altLang="en-US" sz="2800" b="1" dirty="0">
                <a:solidFill>
                  <a:schemeClr val="bg1"/>
                </a:solidFill>
                <a:latin typeface="+mn-ea"/>
                <a:ea typeface="+mn-ea"/>
                <a:cs typeface="+mn-cs"/>
              </a:rPr>
              <a:t>星链</a:t>
            </a:r>
          </a:p>
        </p:txBody>
      </p:sp>
      <p:sp>
        <p:nvSpPr>
          <p:cNvPr id="5" name="矩形 4">
            <a:extLst>
              <a:ext uri="{FF2B5EF4-FFF2-40B4-BE49-F238E27FC236}">
                <a16:creationId xmlns:a16="http://schemas.microsoft.com/office/drawing/2014/main" id="{28F80B84-E53D-F449-EC14-6CB56EA54E21}"/>
              </a:ext>
            </a:extLst>
          </p:cNvPr>
          <p:cNvSpPr/>
          <p:nvPr/>
        </p:nvSpPr>
        <p:spPr>
          <a:xfrm>
            <a:off x="560162" y="4912659"/>
            <a:ext cx="744071" cy="1025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4B75E213-09CA-7E54-6F99-9C402BFD8341}"/>
              </a:ext>
            </a:extLst>
          </p:cNvPr>
          <p:cNvSpPr/>
          <p:nvPr/>
        </p:nvSpPr>
        <p:spPr>
          <a:xfrm>
            <a:off x="2408138" y="2537012"/>
            <a:ext cx="744071" cy="3401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7C61F807-487E-8006-DBF5-83D9DA1C86A3}"/>
              </a:ext>
            </a:extLst>
          </p:cNvPr>
          <p:cNvSpPr/>
          <p:nvPr/>
        </p:nvSpPr>
        <p:spPr>
          <a:xfrm>
            <a:off x="4323380" y="3491017"/>
            <a:ext cx="744071" cy="2447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962C156F-8735-E900-4A48-6F803405F97B}"/>
              </a:ext>
            </a:extLst>
          </p:cNvPr>
          <p:cNvSpPr/>
          <p:nvPr/>
        </p:nvSpPr>
        <p:spPr>
          <a:xfrm>
            <a:off x="6269786" y="4674362"/>
            <a:ext cx="744071" cy="1263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283D343-231E-F544-E5BC-B3E4BA584ECB}"/>
              </a:ext>
            </a:extLst>
          </p:cNvPr>
          <p:cNvSpPr/>
          <p:nvPr/>
        </p:nvSpPr>
        <p:spPr>
          <a:xfrm>
            <a:off x="8274016" y="5208986"/>
            <a:ext cx="744071" cy="729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D181D029-B42A-A9ED-7A31-70DD9C04B4D9}"/>
              </a:ext>
            </a:extLst>
          </p:cNvPr>
          <p:cNvSpPr/>
          <p:nvPr/>
        </p:nvSpPr>
        <p:spPr>
          <a:xfrm>
            <a:off x="10386826" y="5459233"/>
            <a:ext cx="744071" cy="30141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382ADA89-BC86-513E-99E9-8DF4F0B953B3}"/>
              </a:ext>
            </a:extLst>
          </p:cNvPr>
          <p:cNvSpPr/>
          <p:nvPr/>
        </p:nvSpPr>
        <p:spPr>
          <a:xfrm>
            <a:off x="560161" y="5938036"/>
            <a:ext cx="8765977" cy="26797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5"/>
  <p:tag name="KSO_WM_TAG_VERSION" val="1.0"/>
  <p:tag name="KSO_WM_BEAUTIFY_FLAG" val="#wm#"/>
  <p:tag name="KSO_WM_UNIT_TYPE" val="a"/>
  <p:tag name="KSO_WM_UNIT_INDEX" val="1"/>
  <p:tag name="KSO_WM_UNIT_ID" val="custom20184565_2*a*1"/>
  <p:tag name="KSO_WM_UNIT_LAYERLEVEL" val="1"/>
  <p:tag name="KSO_WM_UNIT_VALUE" val="44"/>
  <p:tag name="KSO_WM_UNIT_ISCONTENTSTITLE" val="0"/>
  <p:tag name="KSO_WM_UNIT_HIGHLIGHT" val="0"/>
  <p:tag name="KSO_WM_UNIT_COMPATIBLE" val="0"/>
  <p:tag name="KSO_WM_UNIT_CLEAR" val="0"/>
  <p:tag name="KSO_WM_UNIT_PRESET_TEXT_INDEX" val="3"/>
  <p:tag name="KSO_WM_UNIT_PRESET_TEXT_LEN" val="17"/>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2286A5"/>
      </a:accent1>
      <a:accent2>
        <a:srgbClr val="DE5F0F"/>
      </a:accent2>
      <a:accent3>
        <a:srgbClr val="EDAE1B"/>
      </a:accent3>
      <a:accent4>
        <a:srgbClr val="0F6079"/>
      </a:accent4>
      <a:accent5>
        <a:srgbClr val="00A3D5"/>
      </a:accent5>
      <a:accent6>
        <a:srgbClr val="0052CE"/>
      </a:accent6>
      <a:hlink>
        <a:srgbClr val="2286A5"/>
      </a:hlink>
      <a:folHlink>
        <a:srgbClr val="BFBFBF"/>
      </a:folHlink>
    </a:clrScheme>
    <a:fontScheme name="wobscpw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866b6f03-3aa9-4f32-81ce-975a4a1fca90" xsi:nil="true"/>
    <Manager xmlns="866b6f03-3aa9-4f32-81ce-975a4a1fca90">
      <UserInfo>
        <DisplayName/>
        <AccountId xsi:nil="true"/>
        <AccountType/>
      </UserInfo>
    </Manager>
    <TaxCatchAll xmlns="19d4e66f-9b6b-4a49-a088-4df335d8d9d6" xsi:nil="true"/>
    <jysp xmlns="866b6f03-3aa9-4f32-81ce-975a4a1fca90">
      <UserInfo>
        <DisplayName/>
        <AccountId xsi:nil="true"/>
        <AccountType/>
      </UserInfo>
    </jysp>
    <_Flow_SignoffStatus xmlns="866b6f03-3aa9-4f32-81ce-975a4a1fca90" xsi:nil="true"/>
    <w6t2 xmlns="866b6f03-3aa9-4f32-81ce-975a4a1fca90" xsi:nil="true"/>
    <person xmlns="866b6f03-3aa9-4f32-81ce-975a4a1fca90">
      <UserInfo>
        <DisplayName/>
        <AccountId xsi:nil="true"/>
        <AccountType/>
      </UserInfo>
    </pers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B612A4F3637142B20794F334859676" ma:contentTypeVersion="30" ma:contentTypeDescription="Create a new document." ma:contentTypeScope="" ma:versionID="d00e24ee23bd01ae7f7687e498b31495">
  <xsd:schema xmlns:xsd="http://www.w3.org/2001/XMLSchema" xmlns:xs="http://www.w3.org/2001/XMLSchema" xmlns:p="http://schemas.microsoft.com/office/2006/metadata/properties" xmlns:ns2="866b6f03-3aa9-4f32-81ce-975a4a1fca90" xmlns:ns3="19d4e66f-9b6b-4a49-a088-4df335d8d9d6" targetNamespace="http://schemas.microsoft.com/office/2006/metadata/properties" ma:root="true" ma:fieldsID="d03fbc0b7394150184478277102e8f09" ns2:_="" ns3:_="">
    <xsd:import namespace="866b6f03-3aa9-4f32-81ce-975a4a1fca90"/>
    <xsd:import namespace="19d4e66f-9b6b-4a49-a088-4df335d8d9d6"/>
    <xsd:element name="properties">
      <xsd:complexType>
        <xsd:sequence>
          <xsd:element name="documentManagement">
            <xsd:complexType>
              <xsd:all>
                <xsd:element ref="ns2:Description0"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jysp" minOccurs="0"/>
                <xsd:element ref="ns2:person" minOccurs="0"/>
                <xsd:element ref="ns2:MediaServiceGenerationTime" minOccurs="0"/>
                <xsd:element ref="ns2:MediaServiceEventHashCode" minOccurs="0"/>
                <xsd:element ref="ns2:w6t2" minOccurs="0"/>
                <xsd:element ref="ns2:MediaServiceAutoKeyPoints" minOccurs="0"/>
                <xsd:element ref="ns2:MediaServiceKeyPoints" minOccurs="0"/>
                <xsd:element ref="ns2:MediaLengthInSeconds" minOccurs="0"/>
                <xsd:element ref="ns2:_Flow_SignoffStatus" minOccurs="0"/>
                <xsd:element ref="ns3:TaxCatchAll" minOccurs="0"/>
                <xsd:element ref="ns2:Manag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b6f03-3aa9-4f32-81ce-975a4a1fca90" elementFormDefault="qualified">
    <xsd:import namespace="http://schemas.microsoft.com/office/2006/documentManagement/types"/>
    <xsd:import namespace="http://schemas.microsoft.com/office/infopath/2007/PartnerControls"/>
    <xsd:element name="Description0" ma:index="8" nillable="true" ma:displayName="Description" ma:description="Sing Kee EP" ma:format="Dropdown" ma:internalName="Description0">
      <xsd:simpleType>
        <xsd:restriction base="dms:Text">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jysp" ma:index="17" nillable="true" ma:displayName="Person or Group" ma:list="UserInfo" ma:internalName="jysp">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erson" ma:index="18"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w6t2" ma:index="21" nillable="true" ma:displayName="Text" ma:internalName="w6t2">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_Flow_SignoffStatus" ma:index="25" nillable="true" ma:displayName="Sign-off status" ma:internalName="Sign_x002d_off_x0020_status">
      <xsd:simpleType>
        <xsd:restriction base="dms:Text"/>
      </xsd:simpleType>
    </xsd:element>
    <xsd:element name="Manager" ma:index="28" nillable="true" ma:displayName="Manager" ma:format="Dropdown" ma:list="UserInfo" ma:SharePointGroup="0" ma:internalName="Manag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9d4e66f-9b6b-4a49-a088-4df335d8d9d6"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b7c9775d-2f4e-42f8-89bb-453aaefaff9f}" ma:internalName="TaxCatchAll" ma:showField="CatchAllData" ma:web="19d4e66f-9b6b-4a49-a088-4df335d8d9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FBDF14-5E95-4C9C-8FDD-98FA0EAA1834}">
  <ds:schemaRefs>
    <ds:schemaRef ds:uri="http://purl.org/dc/dcmitype/"/>
    <ds:schemaRef ds:uri="http://purl.org/dc/elements/1.1/"/>
    <ds:schemaRef ds:uri="http://schemas.microsoft.com/office/2006/metadata/properties"/>
    <ds:schemaRef ds:uri="866b6f03-3aa9-4f32-81ce-975a4a1fca90"/>
    <ds:schemaRef ds:uri="http://schemas.microsoft.com/office/2006/documentManagement/types"/>
    <ds:schemaRef ds:uri="19d4e66f-9b6b-4a49-a088-4df335d8d9d6"/>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223C804-76C0-4863-AE03-DE8596D4FB41}">
  <ds:schemaRefs>
    <ds:schemaRef ds:uri="http://schemas.microsoft.com/sharepoint/v3/contenttype/forms"/>
  </ds:schemaRefs>
</ds:datastoreItem>
</file>

<file path=customXml/itemProps3.xml><?xml version="1.0" encoding="utf-8"?>
<ds:datastoreItem xmlns:ds="http://schemas.openxmlformats.org/officeDocument/2006/customXml" ds:itemID="{7064ABCC-F7B3-4B24-9CE9-FBE096B261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6b6f03-3aa9-4f32-81ce-975a4a1fca90"/>
    <ds:schemaRef ds:uri="19d4e66f-9b6b-4a49-a088-4df335d8d9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1996</TotalTime>
  <Words>1777</Words>
  <Application>Microsoft Office PowerPoint</Application>
  <PresentationFormat>宽屏</PresentationFormat>
  <Paragraphs>153</Paragraphs>
  <Slides>30</Slides>
  <Notes>13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Helvetica Neue</vt:lpstr>
      <vt:lpstr>YuGothic-Medium</vt:lpstr>
      <vt:lpstr>等线</vt:lpstr>
      <vt:lpstr>Microsoft YaHei</vt:lpstr>
      <vt:lpstr>Microsoft YaHei</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yinlifei</dc:creator>
  <cp:lastModifiedBy>Angel ZHANG</cp:lastModifiedBy>
  <cp:revision>645</cp:revision>
  <dcterms:created xsi:type="dcterms:W3CDTF">2018-03-13T02:44:00Z</dcterms:created>
  <dcterms:modified xsi:type="dcterms:W3CDTF">2022-11-30T02:01:01Z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y fmtid="{D5CDD505-2E9C-101B-9397-08002B2CF9AE}" pid="3" name="KSORubyTemplateID">
    <vt:lpwstr>13</vt:lpwstr>
  </property>
  <property fmtid="{D5CDD505-2E9C-101B-9397-08002B2CF9AE}" pid="4" name="ContentTypeId">
    <vt:lpwstr>0x010100EEB612A4F3637142B20794F334859676</vt:lpwstr>
  </property>
</Properties>
</file>