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4"/>
    <p:sldMasterId id="2147483657" r:id="rId5"/>
    <p:sldMasterId id="2147483659" r:id="rId6"/>
    <p:sldMasterId id="2147483662" r:id="rId7"/>
    <p:sldMasterId id="2147483685" r:id="rId8"/>
  </p:sldMasterIdLst>
  <p:notesMasterIdLst>
    <p:notesMasterId r:id="rId28"/>
  </p:notesMasterIdLst>
  <p:handoutMasterIdLst>
    <p:handoutMasterId r:id="rId29"/>
  </p:handoutMasterIdLst>
  <p:sldIdLst>
    <p:sldId id="435" r:id="rId9"/>
    <p:sldId id="480" r:id="rId10"/>
    <p:sldId id="483" r:id="rId11"/>
    <p:sldId id="485" r:id="rId12"/>
    <p:sldId id="469" r:id="rId13"/>
    <p:sldId id="486" r:id="rId14"/>
    <p:sldId id="501" r:id="rId15"/>
    <p:sldId id="489" r:id="rId16"/>
    <p:sldId id="500" r:id="rId17"/>
    <p:sldId id="503" r:id="rId18"/>
    <p:sldId id="505" r:id="rId19"/>
    <p:sldId id="502" r:id="rId20"/>
    <p:sldId id="487" r:id="rId21"/>
    <p:sldId id="495" r:id="rId22"/>
    <p:sldId id="491" r:id="rId23"/>
    <p:sldId id="492" r:id="rId24"/>
    <p:sldId id="496" r:id="rId25"/>
    <p:sldId id="484" r:id="rId26"/>
    <p:sldId id="439" r:id="rId27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na LAU" initials="LL" lastIdx="11" clrIdx="0">
    <p:extLst>
      <p:ext uri="{19B8F6BF-5375-455C-9EA6-DF929625EA0E}">
        <p15:presenceInfo xmlns:p15="http://schemas.microsoft.com/office/powerpoint/2012/main" userId="S-1-5-21-2311235152-4110684183-4055677253-11634" providerId="AD"/>
      </p:ext>
    </p:extLst>
  </p:cmAuthor>
  <p:cmAuthor id="2" name="Phoebe LEUNG P M" initials="PM" lastIdx="13" clrIdx="1">
    <p:extLst>
      <p:ext uri="{19B8F6BF-5375-455C-9EA6-DF929625EA0E}">
        <p15:presenceInfo xmlns:p15="http://schemas.microsoft.com/office/powerpoint/2012/main" userId="S::pmleung@hkpc.org::efd33103-a247-4897-ad31-5a58b1b5c9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6A3"/>
    <a:srgbClr val="0CA49B"/>
    <a:srgbClr val="0058AD"/>
    <a:srgbClr val="3C046D"/>
    <a:srgbClr val="002060"/>
    <a:srgbClr val="43007F"/>
    <a:srgbClr val="5B9BD5"/>
    <a:srgbClr val="333D55"/>
    <a:srgbClr val="6E7D85"/>
    <a:srgbClr val="899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DCCA5D-21B7-D343-DA92-AB5DE58CD2A1}" v="121" dt="2022-11-30T01:26:18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2958" autoAdjust="0"/>
  </p:normalViewPr>
  <p:slideViewPr>
    <p:cSldViewPr snapToGrid="0">
      <p:cViewPr>
        <p:scale>
          <a:sx n="89" d="100"/>
          <a:sy n="89" d="100"/>
        </p:scale>
        <p:origin x="852" y="-1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D8D2FC-E84D-4FDA-80CD-8930A2A4A72C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FAD6D29-355E-4332-BBD0-D1AFA9AEBB71}">
      <dgm:prSet custT="1"/>
      <dgm:spPr/>
      <dgm:t>
        <a:bodyPr/>
        <a:lstStyle/>
        <a:p>
          <a:r>
            <a:rPr lang="zh-CN" altLang="en-US" sz="1700" dirty="0"/>
            <a:t>先導計劃企業評審標準</a:t>
          </a:r>
          <a:endParaRPr lang="en-US" sz="1700" dirty="0"/>
        </a:p>
      </dgm:t>
    </dgm:pt>
    <dgm:pt modelId="{95635A9D-B93F-432D-A4E1-730ACD3520D7}" type="parTrans" cxnId="{4A8C683B-86F2-4C83-93B6-8C7B0FBB22DF}">
      <dgm:prSet/>
      <dgm:spPr/>
      <dgm:t>
        <a:bodyPr/>
        <a:lstStyle/>
        <a:p>
          <a:endParaRPr lang="en-US"/>
        </a:p>
      </dgm:t>
    </dgm:pt>
    <dgm:pt modelId="{36526151-0A5E-4538-8D1A-F3B30DED591D}" type="sibTrans" cxnId="{4A8C683B-86F2-4C83-93B6-8C7B0FBB22DF}">
      <dgm:prSet/>
      <dgm:spPr/>
      <dgm:t>
        <a:bodyPr/>
        <a:lstStyle/>
        <a:p>
          <a:endParaRPr lang="en-US"/>
        </a:p>
      </dgm:t>
    </dgm:pt>
    <dgm:pt modelId="{A6924A9A-59B1-4D1E-8983-710227ABA7DD}">
      <dgm:prSet custT="1"/>
      <dgm:spPr/>
      <dgm:t>
        <a:bodyPr/>
        <a:lstStyle/>
        <a:p>
          <a:r>
            <a:rPr lang="zh-CN" altLang="en-US" sz="1400" b="0" i="0" baseline="0" dirty="0"/>
            <a:t>商標所有者</a:t>
          </a:r>
          <a:r>
            <a:rPr lang="en-US" altLang="zh-CN" sz="1400" b="0" i="0" baseline="0" dirty="0"/>
            <a:t>/</a:t>
          </a:r>
        </a:p>
        <a:p>
          <a:r>
            <a:rPr lang="zh-CN" altLang="en-US" sz="1400" b="0" i="0" baseline="0" dirty="0"/>
            <a:t>品牌所有者</a:t>
          </a:r>
          <a:endParaRPr lang="en-US" sz="1400" dirty="0"/>
        </a:p>
      </dgm:t>
    </dgm:pt>
    <dgm:pt modelId="{BF4D3B3F-5B61-4282-AAEF-841ECB6E4FAC}" type="parTrans" cxnId="{662D56CB-07C5-4DA0-8064-C9FD3444C9B8}">
      <dgm:prSet/>
      <dgm:spPr/>
      <dgm:t>
        <a:bodyPr/>
        <a:lstStyle/>
        <a:p>
          <a:endParaRPr lang="en-US"/>
        </a:p>
      </dgm:t>
    </dgm:pt>
    <dgm:pt modelId="{6C855E0B-5E90-43EF-978C-D79704952AA3}" type="sibTrans" cxnId="{662D56CB-07C5-4DA0-8064-C9FD3444C9B8}">
      <dgm:prSet/>
      <dgm:spPr/>
      <dgm:t>
        <a:bodyPr/>
        <a:lstStyle/>
        <a:p>
          <a:endParaRPr lang="en-US"/>
        </a:p>
      </dgm:t>
    </dgm:pt>
    <dgm:pt modelId="{EC84900A-8E79-4A9E-B267-28E2D47CAAE9}">
      <dgm:prSet custT="1"/>
      <dgm:spPr/>
      <dgm:t>
        <a:bodyPr/>
        <a:lstStyle/>
        <a:p>
          <a:r>
            <a:rPr lang="zh-CN" altLang="en-US" sz="1400" dirty="0"/>
            <a:t>品牌歷史</a:t>
          </a:r>
          <a:endParaRPr lang="en-US" sz="1400" dirty="0"/>
        </a:p>
      </dgm:t>
    </dgm:pt>
    <dgm:pt modelId="{EFDE4C11-BE85-4C39-9828-BD64EF52EB11}" type="parTrans" cxnId="{B3A761D2-FA08-4D2D-B24A-4F6F86FBABD2}">
      <dgm:prSet/>
      <dgm:spPr/>
      <dgm:t>
        <a:bodyPr/>
        <a:lstStyle/>
        <a:p>
          <a:endParaRPr lang="en-US"/>
        </a:p>
      </dgm:t>
    </dgm:pt>
    <dgm:pt modelId="{E49DDA1D-23D6-49D2-8362-2945CEF53159}" type="sibTrans" cxnId="{B3A761D2-FA08-4D2D-B24A-4F6F86FBABD2}">
      <dgm:prSet/>
      <dgm:spPr/>
      <dgm:t>
        <a:bodyPr/>
        <a:lstStyle/>
        <a:p>
          <a:endParaRPr lang="en-US"/>
        </a:p>
      </dgm:t>
    </dgm:pt>
    <dgm:pt modelId="{89962178-61FB-4629-A827-E7E4912FE92F}">
      <dgm:prSet custT="1"/>
      <dgm:spPr/>
      <dgm:t>
        <a:bodyPr/>
        <a:lstStyle/>
        <a:p>
          <a:r>
            <a:rPr lang="zh-CN" altLang="en-US" sz="1400" dirty="0"/>
            <a:t>開發有海外或內地市場的企業</a:t>
          </a:r>
          <a:endParaRPr lang="en-US" sz="1400" dirty="0"/>
        </a:p>
      </dgm:t>
    </dgm:pt>
    <dgm:pt modelId="{3953C04F-C688-45D6-A1A0-6EAAE01871D0}" type="parTrans" cxnId="{F6288BC4-27BD-4CCD-B752-D13503DB9A24}">
      <dgm:prSet/>
      <dgm:spPr/>
      <dgm:t>
        <a:bodyPr/>
        <a:lstStyle/>
        <a:p>
          <a:endParaRPr lang="en-US"/>
        </a:p>
      </dgm:t>
    </dgm:pt>
    <dgm:pt modelId="{B821E5F8-B30B-4D6C-8ABF-63AC53E26788}" type="sibTrans" cxnId="{F6288BC4-27BD-4CCD-B752-D13503DB9A24}">
      <dgm:prSet/>
      <dgm:spPr/>
      <dgm:t>
        <a:bodyPr/>
        <a:lstStyle/>
        <a:p>
          <a:endParaRPr lang="en-US"/>
        </a:p>
      </dgm:t>
    </dgm:pt>
    <dgm:pt modelId="{D8C497E7-4755-4987-A591-255D102320E9}">
      <dgm:prSet custT="1"/>
      <dgm:spPr/>
      <dgm:t>
        <a:bodyPr/>
        <a:lstStyle/>
        <a:p>
          <a:r>
            <a:rPr lang="zh-CN" altLang="en-US" sz="1400" b="0" i="0" baseline="0" dirty="0"/>
            <a:t>曾經遭受過品牌侵害的企業</a:t>
          </a:r>
          <a:endParaRPr lang="en-US" sz="1400" dirty="0"/>
        </a:p>
      </dgm:t>
    </dgm:pt>
    <dgm:pt modelId="{6387497B-7980-49B1-998C-5B0F43D0A2ED}" type="parTrans" cxnId="{5BEE5449-44D9-4608-94EB-688DCF3384C5}">
      <dgm:prSet/>
      <dgm:spPr/>
      <dgm:t>
        <a:bodyPr/>
        <a:lstStyle/>
        <a:p>
          <a:endParaRPr lang="en-US"/>
        </a:p>
      </dgm:t>
    </dgm:pt>
    <dgm:pt modelId="{ED296218-68D5-48EC-8F96-27A5C82097E8}" type="sibTrans" cxnId="{5BEE5449-44D9-4608-94EB-688DCF3384C5}">
      <dgm:prSet/>
      <dgm:spPr/>
      <dgm:t>
        <a:bodyPr/>
        <a:lstStyle/>
        <a:p>
          <a:endParaRPr lang="en-US"/>
        </a:p>
      </dgm:t>
    </dgm:pt>
    <dgm:pt modelId="{9DA5E627-1CC5-4BD9-A67F-0A62D2DA0594}" type="pres">
      <dgm:prSet presAssocID="{99D8D2FC-E84D-4FDA-80CD-8930A2A4A72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A9933C45-6CEB-458C-8557-B2D063A1FF64}" type="pres">
      <dgm:prSet presAssocID="{3FAD6D29-355E-4332-BBD0-D1AFA9AEBB71}" presName="hierRoot1" presStyleCnt="0"/>
      <dgm:spPr/>
    </dgm:pt>
    <dgm:pt modelId="{CAF388C3-8F3E-424E-BF8C-EE8960EAE363}" type="pres">
      <dgm:prSet presAssocID="{3FAD6D29-355E-4332-BBD0-D1AFA9AEBB71}" presName="composite" presStyleCnt="0"/>
      <dgm:spPr/>
    </dgm:pt>
    <dgm:pt modelId="{24EEC5D2-EF2B-4902-A6A6-BE50BA7B4EC9}" type="pres">
      <dgm:prSet presAssocID="{3FAD6D29-355E-4332-BBD0-D1AFA9AEBB71}" presName="background" presStyleLbl="node0" presStyleIdx="0" presStyleCnt="1"/>
      <dgm:spPr>
        <a:solidFill>
          <a:schemeClr val="accent1">
            <a:lumMod val="60000"/>
            <a:lumOff val="40000"/>
          </a:schemeClr>
        </a:solidFill>
      </dgm:spPr>
    </dgm:pt>
    <dgm:pt modelId="{BA09F657-D84C-4AE2-9C63-580A50399685}" type="pres">
      <dgm:prSet presAssocID="{3FAD6D29-355E-4332-BBD0-D1AFA9AEBB71}" presName="text" presStyleLbl="fgAcc0" presStyleIdx="0" presStyleCnt="1" custScaleX="13192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D997603-4A6E-4F7C-86FB-40F08D972438}" type="pres">
      <dgm:prSet presAssocID="{3FAD6D29-355E-4332-BBD0-D1AFA9AEBB71}" presName="hierChild2" presStyleCnt="0"/>
      <dgm:spPr/>
    </dgm:pt>
    <dgm:pt modelId="{A83DFA9F-98E7-4F04-B4FA-FCC5622D04E3}" type="pres">
      <dgm:prSet presAssocID="{BF4D3B3F-5B61-4282-AAEF-841ECB6E4FAC}" presName="Name10" presStyleLbl="parChTrans1D2" presStyleIdx="0" presStyleCnt="4"/>
      <dgm:spPr/>
      <dgm:t>
        <a:bodyPr/>
        <a:lstStyle/>
        <a:p>
          <a:endParaRPr lang="zh-TW" altLang="en-US"/>
        </a:p>
      </dgm:t>
    </dgm:pt>
    <dgm:pt modelId="{54996DCD-5983-4ACE-83EB-CD82EA142AC4}" type="pres">
      <dgm:prSet presAssocID="{A6924A9A-59B1-4D1E-8983-710227ABA7DD}" presName="hierRoot2" presStyleCnt="0"/>
      <dgm:spPr/>
    </dgm:pt>
    <dgm:pt modelId="{3DC73859-0758-4207-9949-86DF7061C287}" type="pres">
      <dgm:prSet presAssocID="{A6924A9A-59B1-4D1E-8983-710227ABA7DD}" presName="composite2" presStyleCnt="0"/>
      <dgm:spPr/>
    </dgm:pt>
    <dgm:pt modelId="{564E0D4E-0D25-4783-BE84-4325F119C0F9}" type="pres">
      <dgm:prSet presAssocID="{A6924A9A-59B1-4D1E-8983-710227ABA7DD}" presName="background2" presStyleLbl="node2" presStyleIdx="0" presStyleCnt="4"/>
      <dgm:spPr>
        <a:solidFill>
          <a:schemeClr val="accent1">
            <a:lumMod val="60000"/>
            <a:lumOff val="40000"/>
          </a:schemeClr>
        </a:solidFill>
      </dgm:spPr>
    </dgm:pt>
    <dgm:pt modelId="{5B395621-13AB-436D-AEDA-28B96C24F9C8}" type="pres">
      <dgm:prSet presAssocID="{A6924A9A-59B1-4D1E-8983-710227ABA7DD}" presName="text2" presStyleLbl="fgAcc2" presStyleIdx="0" presStyleCnt="4" custScaleX="11960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990D3E3-B455-444B-8238-3605D9F379E4}" type="pres">
      <dgm:prSet presAssocID="{A6924A9A-59B1-4D1E-8983-710227ABA7DD}" presName="hierChild3" presStyleCnt="0"/>
      <dgm:spPr/>
    </dgm:pt>
    <dgm:pt modelId="{7AE001C4-FF6E-45CB-88D3-A771CA17B977}" type="pres">
      <dgm:prSet presAssocID="{EFDE4C11-BE85-4C39-9828-BD64EF52EB11}" presName="Name10" presStyleLbl="parChTrans1D2" presStyleIdx="1" presStyleCnt="4"/>
      <dgm:spPr/>
      <dgm:t>
        <a:bodyPr/>
        <a:lstStyle/>
        <a:p>
          <a:endParaRPr lang="zh-TW" altLang="en-US"/>
        </a:p>
      </dgm:t>
    </dgm:pt>
    <dgm:pt modelId="{65EEC70E-D856-4E8A-9F45-0E94DE5D45DF}" type="pres">
      <dgm:prSet presAssocID="{EC84900A-8E79-4A9E-B267-28E2D47CAAE9}" presName="hierRoot2" presStyleCnt="0"/>
      <dgm:spPr/>
    </dgm:pt>
    <dgm:pt modelId="{98CE0998-7F4C-4FC4-9346-C07A0B053A8B}" type="pres">
      <dgm:prSet presAssocID="{EC84900A-8E79-4A9E-B267-28E2D47CAAE9}" presName="composite2" presStyleCnt="0"/>
      <dgm:spPr/>
    </dgm:pt>
    <dgm:pt modelId="{AB40EFAA-CA88-4AAE-AB69-1A6AF73B23D5}" type="pres">
      <dgm:prSet presAssocID="{EC84900A-8E79-4A9E-B267-28E2D47CAAE9}" presName="background2" presStyleLbl="node2" presStyleIdx="1" presStyleCnt="4"/>
      <dgm:spPr>
        <a:solidFill>
          <a:schemeClr val="accent1">
            <a:lumMod val="60000"/>
            <a:lumOff val="40000"/>
          </a:schemeClr>
        </a:solidFill>
      </dgm:spPr>
    </dgm:pt>
    <dgm:pt modelId="{86D6CD54-EBBA-41FB-9FBD-7C672A35A28A}" type="pres">
      <dgm:prSet presAssocID="{EC84900A-8E79-4A9E-B267-28E2D47CAAE9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EDD2CD4-25E8-48EB-A767-E55698D9CBDC}" type="pres">
      <dgm:prSet presAssocID="{EC84900A-8E79-4A9E-B267-28E2D47CAAE9}" presName="hierChild3" presStyleCnt="0"/>
      <dgm:spPr/>
    </dgm:pt>
    <dgm:pt modelId="{1299F2CB-B363-4B12-9236-2B79EC608FF9}" type="pres">
      <dgm:prSet presAssocID="{3953C04F-C688-45D6-A1A0-6EAAE01871D0}" presName="Name10" presStyleLbl="parChTrans1D2" presStyleIdx="2" presStyleCnt="4"/>
      <dgm:spPr/>
      <dgm:t>
        <a:bodyPr/>
        <a:lstStyle/>
        <a:p>
          <a:endParaRPr lang="zh-TW" altLang="en-US"/>
        </a:p>
      </dgm:t>
    </dgm:pt>
    <dgm:pt modelId="{20E34579-8D54-412B-9B2F-1B0C0A6722A8}" type="pres">
      <dgm:prSet presAssocID="{89962178-61FB-4629-A827-E7E4912FE92F}" presName="hierRoot2" presStyleCnt="0"/>
      <dgm:spPr/>
    </dgm:pt>
    <dgm:pt modelId="{C4E3A671-4A01-4C52-A365-B2A8A4925012}" type="pres">
      <dgm:prSet presAssocID="{89962178-61FB-4629-A827-E7E4912FE92F}" presName="composite2" presStyleCnt="0"/>
      <dgm:spPr/>
    </dgm:pt>
    <dgm:pt modelId="{4E38AE52-DBFB-40CF-92D1-163071DA3408}" type="pres">
      <dgm:prSet presAssocID="{89962178-61FB-4629-A827-E7E4912FE92F}" presName="background2" presStyleLbl="node2" presStyleIdx="2" presStyleCnt="4"/>
      <dgm:spPr>
        <a:solidFill>
          <a:schemeClr val="accent1">
            <a:lumMod val="60000"/>
            <a:lumOff val="40000"/>
          </a:schemeClr>
        </a:solidFill>
      </dgm:spPr>
    </dgm:pt>
    <dgm:pt modelId="{44FEFFA6-F50E-4F00-9555-391C417F8D8C}" type="pres">
      <dgm:prSet presAssocID="{89962178-61FB-4629-A827-E7E4912FE92F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53E4FF2-6C6B-4AFE-9743-67389EB9057D}" type="pres">
      <dgm:prSet presAssocID="{89962178-61FB-4629-A827-E7E4912FE92F}" presName="hierChild3" presStyleCnt="0"/>
      <dgm:spPr/>
    </dgm:pt>
    <dgm:pt modelId="{1214D93A-E745-41B1-ABBE-8005CADD91C5}" type="pres">
      <dgm:prSet presAssocID="{6387497B-7980-49B1-998C-5B0F43D0A2ED}" presName="Name10" presStyleLbl="parChTrans1D2" presStyleIdx="3" presStyleCnt="4"/>
      <dgm:spPr/>
      <dgm:t>
        <a:bodyPr/>
        <a:lstStyle/>
        <a:p>
          <a:endParaRPr lang="zh-TW" altLang="en-US"/>
        </a:p>
      </dgm:t>
    </dgm:pt>
    <dgm:pt modelId="{E7BA11F5-9663-4F68-B631-D48FBDD813B2}" type="pres">
      <dgm:prSet presAssocID="{D8C497E7-4755-4987-A591-255D102320E9}" presName="hierRoot2" presStyleCnt="0"/>
      <dgm:spPr/>
    </dgm:pt>
    <dgm:pt modelId="{A808C9FF-27FF-44C5-8CCF-B1476197F284}" type="pres">
      <dgm:prSet presAssocID="{D8C497E7-4755-4987-A591-255D102320E9}" presName="composite2" presStyleCnt="0"/>
      <dgm:spPr/>
    </dgm:pt>
    <dgm:pt modelId="{32F073F9-1299-48FD-9C82-87B8539EB8CB}" type="pres">
      <dgm:prSet presAssocID="{D8C497E7-4755-4987-A591-255D102320E9}" presName="background2" presStyleLbl="node2" presStyleIdx="3" presStyleCnt="4"/>
      <dgm:spPr>
        <a:solidFill>
          <a:schemeClr val="accent1">
            <a:lumMod val="60000"/>
            <a:lumOff val="40000"/>
          </a:schemeClr>
        </a:solidFill>
      </dgm:spPr>
    </dgm:pt>
    <dgm:pt modelId="{F1F7667A-3E2E-4671-BE11-18B5E8820953}" type="pres">
      <dgm:prSet presAssocID="{D8C497E7-4755-4987-A591-255D102320E9}" presName="text2" presStyleLbl="fgAcc2" presStyleIdx="3" presStyleCnt="4" custScaleX="12111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D74D7E3-2B8D-454C-9393-8F0DD814E766}" type="pres">
      <dgm:prSet presAssocID="{D8C497E7-4755-4987-A591-255D102320E9}" presName="hierChild3" presStyleCnt="0"/>
      <dgm:spPr/>
    </dgm:pt>
  </dgm:ptLst>
  <dgm:cxnLst>
    <dgm:cxn modelId="{5A8023D1-F2DB-4F76-9B70-9CBF21DB225A}" type="presOf" srcId="{99D8D2FC-E84D-4FDA-80CD-8930A2A4A72C}" destId="{9DA5E627-1CC5-4BD9-A67F-0A62D2DA0594}" srcOrd="0" destOrd="0" presId="urn:microsoft.com/office/officeart/2005/8/layout/hierarchy1"/>
    <dgm:cxn modelId="{662D56CB-07C5-4DA0-8064-C9FD3444C9B8}" srcId="{3FAD6D29-355E-4332-BBD0-D1AFA9AEBB71}" destId="{A6924A9A-59B1-4D1E-8983-710227ABA7DD}" srcOrd="0" destOrd="0" parTransId="{BF4D3B3F-5B61-4282-AAEF-841ECB6E4FAC}" sibTransId="{6C855E0B-5E90-43EF-978C-D79704952AA3}"/>
    <dgm:cxn modelId="{4A8C683B-86F2-4C83-93B6-8C7B0FBB22DF}" srcId="{99D8D2FC-E84D-4FDA-80CD-8930A2A4A72C}" destId="{3FAD6D29-355E-4332-BBD0-D1AFA9AEBB71}" srcOrd="0" destOrd="0" parTransId="{95635A9D-B93F-432D-A4E1-730ACD3520D7}" sibTransId="{36526151-0A5E-4538-8D1A-F3B30DED591D}"/>
    <dgm:cxn modelId="{5BEE5449-44D9-4608-94EB-688DCF3384C5}" srcId="{3FAD6D29-355E-4332-BBD0-D1AFA9AEBB71}" destId="{D8C497E7-4755-4987-A591-255D102320E9}" srcOrd="3" destOrd="0" parTransId="{6387497B-7980-49B1-998C-5B0F43D0A2ED}" sibTransId="{ED296218-68D5-48EC-8F96-27A5C82097E8}"/>
    <dgm:cxn modelId="{842DAEEA-301C-4399-9E63-9F75EA09E3BB}" type="presOf" srcId="{89962178-61FB-4629-A827-E7E4912FE92F}" destId="{44FEFFA6-F50E-4F00-9555-391C417F8D8C}" srcOrd="0" destOrd="0" presId="urn:microsoft.com/office/officeart/2005/8/layout/hierarchy1"/>
    <dgm:cxn modelId="{6A2E015C-F701-4D8B-8AAA-186847796893}" type="presOf" srcId="{EFDE4C11-BE85-4C39-9828-BD64EF52EB11}" destId="{7AE001C4-FF6E-45CB-88D3-A771CA17B977}" srcOrd="0" destOrd="0" presId="urn:microsoft.com/office/officeart/2005/8/layout/hierarchy1"/>
    <dgm:cxn modelId="{E75F2D6C-E8E6-4E5C-9C59-2B1043533B4D}" type="presOf" srcId="{BF4D3B3F-5B61-4282-AAEF-841ECB6E4FAC}" destId="{A83DFA9F-98E7-4F04-B4FA-FCC5622D04E3}" srcOrd="0" destOrd="0" presId="urn:microsoft.com/office/officeart/2005/8/layout/hierarchy1"/>
    <dgm:cxn modelId="{459B3215-79A1-4B28-88B1-645CFFC34DF8}" type="presOf" srcId="{EC84900A-8E79-4A9E-B267-28E2D47CAAE9}" destId="{86D6CD54-EBBA-41FB-9FBD-7C672A35A28A}" srcOrd="0" destOrd="0" presId="urn:microsoft.com/office/officeart/2005/8/layout/hierarchy1"/>
    <dgm:cxn modelId="{9A47CDB8-C5A0-43A3-A6BE-71AA7B8DF2AC}" type="presOf" srcId="{D8C497E7-4755-4987-A591-255D102320E9}" destId="{F1F7667A-3E2E-4671-BE11-18B5E8820953}" srcOrd="0" destOrd="0" presId="urn:microsoft.com/office/officeart/2005/8/layout/hierarchy1"/>
    <dgm:cxn modelId="{7D2F34D3-0BDB-4781-BC0C-D1385F47C370}" type="presOf" srcId="{A6924A9A-59B1-4D1E-8983-710227ABA7DD}" destId="{5B395621-13AB-436D-AEDA-28B96C24F9C8}" srcOrd="0" destOrd="0" presId="urn:microsoft.com/office/officeart/2005/8/layout/hierarchy1"/>
    <dgm:cxn modelId="{F6288BC4-27BD-4CCD-B752-D13503DB9A24}" srcId="{3FAD6D29-355E-4332-BBD0-D1AFA9AEBB71}" destId="{89962178-61FB-4629-A827-E7E4912FE92F}" srcOrd="2" destOrd="0" parTransId="{3953C04F-C688-45D6-A1A0-6EAAE01871D0}" sibTransId="{B821E5F8-B30B-4D6C-8ABF-63AC53E26788}"/>
    <dgm:cxn modelId="{EC560247-1CEE-4629-9468-ED2490A4005F}" type="presOf" srcId="{3953C04F-C688-45D6-A1A0-6EAAE01871D0}" destId="{1299F2CB-B363-4B12-9236-2B79EC608FF9}" srcOrd="0" destOrd="0" presId="urn:microsoft.com/office/officeart/2005/8/layout/hierarchy1"/>
    <dgm:cxn modelId="{4322757D-67C7-490A-B8E2-2DA5912389C8}" type="presOf" srcId="{6387497B-7980-49B1-998C-5B0F43D0A2ED}" destId="{1214D93A-E745-41B1-ABBE-8005CADD91C5}" srcOrd="0" destOrd="0" presId="urn:microsoft.com/office/officeart/2005/8/layout/hierarchy1"/>
    <dgm:cxn modelId="{40B0F34A-B40C-499D-A4FE-B033D05BAED5}" type="presOf" srcId="{3FAD6D29-355E-4332-BBD0-D1AFA9AEBB71}" destId="{BA09F657-D84C-4AE2-9C63-580A50399685}" srcOrd="0" destOrd="0" presId="urn:microsoft.com/office/officeart/2005/8/layout/hierarchy1"/>
    <dgm:cxn modelId="{B3A761D2-FA08-4D2D-B24A-4F6F86FBABD2}" srcId="{3FAD6D29-355E-4332-BBD0-D1AFA9AEBB71}" destId="{EC84900A-8E79-4A9E-B267-28E2D47CAAE9}" srcOrd="1" destOrd="0" parTransId="{EFDE4C11-BE85-4C39-9828-BD64EF52EB11}" sibTransId="{E49DDA1D-23D6-49D2-8362-2945CEF53159}"/>
    <dgm:cxn modelId="{105836AE-BABF-47FB-B643-6C3ED658AE3F}" type="presParOf" srcId="{9DA5E627-1CC5-4BD9-A67F-0A62D2DA0594}" destId="{A9933C45-6CEB-458C-8557-B2D063A1FF64}" srcOrd="0" destOrd="0" presId="urn:microsoft.com/office/officeart/2005/8/layout/hierarchy1"/>
    <dgm:cxn modelId="{7C76328C-23F5-4AEF-9BB7-6AB26E36205A}" type="presParOf" srcId="{A9933C45-6CEB-458C-8557-B2D063A1FF64}" destId="{CAF388C3-8F3E-424E-BF8C-EE8960EAE363}" srcOrd="0" destOrd="0" presId="urn:microsoft.com/office/officeart/2005/8/layout/hierarchy1"/>
    <dgm:cxn modelId="{B221BDCE-B11A-4429-A7E1-50DF2557114D}" type="presParOf" srcId="{CAF388C3-8F3E-424E-BF8C-EE8960EAE363}" destId="{24EEC5D2-EF2B-4902-A6A6-BE50BA7B4EC9}" srcOrd="0" destOrd="0" presId="urn:microsoft.com/office/officeart/2005/8/layout/hierarchy1"/>
    <dgm:cxn modelId="{59CED565-3FB4-4474-831E-58BB626F1E79}" type="presParOf" srcId="{CAF388C3-8F3E-424E-BF8C-EE8960EAE363}" destId="{BA09F657-D84C-4AE2-9C63-580A50399685}" srcOrd="1" destOrd="0" presId="urn:microsoft.com/office/officeart/2005/8/layout/hierarchy1"/>
    <dgm:cxn modelId="{B7C6B545-A78F-4C96-9FBC-39BB7A4FB52A}" type="presParOf" srcId="{A9933C45-6CEB-458C-8557-B2D063A1FF64}" destId="{1D997603-4A6E-4F7C-86FB-40F08D972438}" srcOrd="1" destOrd="0" presId="urn:microsoft.com/office/officeart/2005/8/layout/hierarchy1"/>
    <dgm:cxn modelId="{3615DD6F-8A68-4593-8769-260E4670E157}" type="presParOf" srcId="{1D997603-4A6E-4F7C-86FB-40F08D972438}" destId="{A83DFA9F-98E7-4F04-B4FA-FCC5622D04E3}" srcOrd="0" destOrd="0" presId="urn:microsoft.com/office/officeart/2005/8/layout/hierarchy1"/>
    <dgm:cxn modelId="{19932888-36E6-405D-B829-3AFC8D8FEFC9}" type="presParOf" srcId="{1D997603-4A6E-4F7C-86FB-40F08D972438}" destId="{54996DCD-5983-4ACE-83EB-CD82EA142AC4}" srcOrd="1" destOrd="0" presId="urn:microsoft.com/office/officeart/2005/8/layout/hierarchy1"/>
    <dgm:cxn modelId="{1210142D-289C-48F7-9A21-42A9A0FA92BE}" type="presParOf" srcId="{54996DCD-5983-4ACE-83EB-CD82EA142AC4}" destId="{3DC73859-0758-4207-9949-86DF7061C287}" srcOrd="0" destOrd="0" presId="urn:microsoft.com/office/officeart/2005/8/layout/hierarchy1"/>
    <dgm:cxn modelId="{A2BA27AC-7ACF-4B60-81C5-030C52673C2D}" type="presParOf" srcId="{3DC73859-0758-4207-9949-86DF7061C287}" destId="{564E0D4E-0D25-4783-BE84-4325F119C0F9}" srcOrd="0" destOrd="0" presId="urn:microsoft.com/office/officeart/2005/8/layout/hierarchy1"/>
    <dgm:cxn modelId="{35C00A84-8B5D-4B30-A0AF-662D0E96635A}" type="presParOf" srcId="{3DC73859-0758-4207-9949-86DF7061C287}" destId="{5B395621-13AB-436D-AEDA-28B96C24F9C8}" srcOrd="1" destOrd="0" presId="urn:microsoft.com/office/officeart/2005/8/layout/hierarchy1"/>
    <dgm:cxn modelId="{6E9A0D73-0018-408F-9193-9B1C4821FD96}" type="presParOf" srcId="{54996DCD-5983-4ACE-83EB-CD82EA142AC4}" destId="{3990D3E3-B455-444B-8238-3605D9F379E4}" srcOrd="1" destOrd="0" presId="urn:microsoft.com/office/officeart/2005/8/layout/hierarchy1"/>
    <dgm:cxn modelId="{E1330EB0-EB07-458C-B07C-E22DE83EB3CF}" type="presParOf" srcId="{1D997603-4A6E-4F7C-86FB-40F08D972438}" destId="{7AE001C4-FF6E-45CB-88D3-A771CA17B977}" srcOrd="2" destOrd="0" presId="urn:microsoft.com/office/officeart/2005/8/layout/hierarchy1"/>
    <dgm:cxn modelId="{9FA9164C-FB39-4CC4-B213-921FC5AF070A}" type="presParOf" srcId="{1D997603-4A6E-4F7C-86FB-40F08D972438}" destId="{65EEC70E-D856-4E8A-9F45-0E94DE5D45DF}" srcOrd="3" destOrd="0" presId="urn:microsoft.com/office/officeart/2005/8/layout/hierarchy1"/>
    <dgm:cxn modelId="{FD661565-7B9D-45F9-B464-B76F1E3FC48C}" type="presParOf" srcId="{65EEC70E-D856-4E8A-9F45-0E94DE5D45DF}" destId="{98CE0998-7F4C-4FC4-9346-C07A0B053A8B}" srcOrd="0" destOrd="0" presId="urn:microsoft.com/office/officeart/2005/8/layout/hierarchy1"/>
    <dgm:cxn modelId="{27BF325A-56F3-480E-883D-80F0F621F090}" type="presParOf" srcId="{98CE0998-7F4C-4FC4-9346-C07A0B053A8B}" destId="{AB40EFAA-CA88-4AAE-AB69-1A6AF73B23D5}" srcOrd="0" destOrd="0" presId="urn:microsoft.com/office/officeart/2005/8/layout/hierarchy1"/>
    <dgm:cxn modelId="{A3EE5ACE-1FE3-491E-9C56-A3AB097C3B28}" type="presParOf" srcId="{98CE0998-7F4C-4FC4-9346-C07A0B053A8B}" destId="{86D6CD54-EBBA-41FB-9FBD-7C672A35A28A}" srcOrd="1" destOrd="0" presId="urn:microsoft.com/office/officeart/2005/8/layout/hierarchy1"/>
    <dgm:cxn modelId="{ADCD4047-73F6-4E63-894B-ECCA0D96F78C}" type="presParOf" srcId="{65EEC70E-D856-4E8A-9F45-0E94DE5D45DF}" destId="{9EDD2CD4-25E8-48EB-A767-E55698D9CBDC}" srcOrd="1" destOrd="0" presId="urn:microsoft.com/office/officeart/2005/8/layout/hierarchy1"/>
    <dgm:cxn modelId="{4C37D375-E732-483C-91D0-F45D206850F0}" type="presParOf" srcId="{1D997603-4A6E-4F7C-86FB-40F08D972438}" destId="{1299F2CB-B363-4B12-9236-2B79EC608FF9}" srcOrd="4" destOrd="0" presId="urn:microsoft.com/office/officeart/2005/8/layout/hierarchy1"/>
    <dgm:cxn modelId="{C3951D58-611E-4574-B352-533169FA81EF}" type="presParOf" srcId="{1D997603-4A6E-4F7C-86FB-40F08D972438}" destId="{20E34579-8D54-412B-9B2F-1B0C0A6722A8}" srcOrd="5" destOrd="0" presId="urn:microsoft.com/office/officeart/2005/8/layout/hierarchy1"/>
    <dgm:cxn modelId="{C1BDFE85-5C1E-4849-8A5A-F8B6EBA4223F}" type="presParOf" srcId="{20E34579-8D54-412B-9B2F-1B0C0A6722A8}" destId="{C4E3A671-4A01-4C52-A365-B2A8A4925012}" srcOrd="0" destOrd="0" presId="urn:microsoft.com/office/officeart/2005/8/layout/hierarchy1"/>
    <dgm:cxn modelId="{707806DA-3A63-4FAD-BA60-366022A6ECA4}" type="presParOf" srcId="{C4E3A671-4A01-4C52-A365-B2A8A4925012}" destId="{4E38AE52-DBFB-40CF-92D1-163071DA3408}" srcOrd="0" destOrd="0" presId="urn:microsoft.com/office/officeart/2005/8/layout/hierarchy1"/>
    <dgm:cxn modelId="{003B7A5C-0BC4-4260-A54D-13B28352CA03}" type="presParOf" srcId="{C4E3A671-4A01-4C52-A365-B2A8A4925012}" destId="{44FEFFA6-F50E-4F00-9555-391C417F8D8C}" srcOrd="1" destOrd="0" presId="urn:microsoft.com/office/officeart/2005/8/layout/hierarchy1"/>
    <dgm:cxn modelId="{C7E4DA8D-4F9A-4D10-924F-6E0933B4ECAB}" type="presParOf" srcId="{20E34579-8D54-412B-9B2F-1B0C0A6722A8}" destId="{F53E4FF2-6C6B-4AFE-9743-67389EB9057D}" srcOrd="1" destOrd="0" presId="urn:microsoft.com/office/officeart/2005/8/layout/hierarchy1"/>
    <dgm:cxn modelId="{B7A78811-C438-4527-B20B-88B06E807E51}" type="presParOf" srcId="{1D997603-4A6E-4F7C-86FB-40F08D972438}" destId="{1214D93A-E745-41B1-ABBE-8005CADD91C5}" srcOrd="6" destOrd="0" presId="urn:microsoft.com/office/officeart/2005/8/layout/hierarchy1"/>
    <dgm:cxn modelId="{E857FB2D-9AB8-48F4-AA5D-28A802704893}" type="presParOf" srcId="{1D997603-4A6E-4F7C-86FB-40F08D972438}" destId="{E7BA11F5-9663-4F68-B631-D48FBDD813B2}" srcOrd="7" destOrd="0" presId="urn:microsoft.com/office/officeart/2005/8/layout/hierarchy1"/>
    <dgm:cxn modelId="{49845B08-4DED-4FE3-86EB-C06EBBFCDBDF}" type="presParOf" srcId="{E7BA11F5-9663-4F68-B631-D48FBDD813B2}" destId="{A808C9FF-27FF-44C5-8CCF-B1476197F284}" srcOrd="0" destOrd="0" presId="urn:microsoft.com/office/officeart/2005/8/layout/hierarchy1"/>
    <dgm:cxn modelId="{19E123B7-A7FF-41B9-917E-4251D34E08E5}" type="presParOf" srcId="{A808C9FF-27FF-44C5-8CCF-B1476197F284}" destId="{32F073F9-1299-48FD-9C82-87B8539EB8CB}" srcOrd="0" destOrd="0" presId="urn:microsoft.com/office/officeart/2005/8/layout/hierarchy1"/>
    <dgm:cxn modelId="{9C9C5A7E-0729-4419-8DA7-B36A9C83CA77}" type="presParOf" srcId="{A808C9FF-27FF-44C5-8CCF-B1476197F284}" destId="{F1F7667A-3E2E-4671-BE11-18B5E8820953}" srcOrd="1" destOrd="0" presId="urn:microsoft.com/office/officeart/2005/8/layout/hierarchy1"/>
    <dgm:cxn modelId="{9D857D19-7E49-4FDA-ABBA-353DAF244D0F}" type="presParOf" srcId="{E7BA11F5-9663-4F68-B631-D48FBDD813B2}" destId="{6D74D7E3-2B8D-454C-9393-8F0DD814E7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4D93A-E745-41B1-ABBE-8005CADD91C5}">
      <dsp:nvSpPr>
        <dsp:cNvPr id="0" name=""/>
        <dsp:cNvSpPr/>
      </dsp:nvSpPr>
      <dsp:spPr>
        <a:xfrm>
          <a:off x="4444035" y="751417"/>
          <a:ext cx="2281231" cy="343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095"/>
              </a:lnTo>
              <a:lnTo>
                <a:pt x="2281231" y="234095"/>
              </a:lnTo>
              <a:lnTo>
                <a:pt x="2281231" y="34351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99F2CB-B363-4B12-9236-2B79EC608FF9}">
      <dsp:nvSpPr>
        <dsp:cNvPr id="0" name=""/>
        <dsp:cNvSpPr/>
      </dsp:nvSpPr>
      <dsp:spPr>
        <a:xfrm>
          <a:off x="4444035" y="751417"/>
          <a:ext cx="712897" cy="343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095"/>
              </a:lnTo>
              <a:lnTo>
                <a:pt x="712897" y="234095"/>
              </a:lnTo>
              <a:lnTo>
                <a:pt x="712897" y="34351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E001C4-FF6E-45CB-88D3-A771CA17B977}">
      <dsp:nvSpPr>
        <dsp:cNvPr id="0" name=""/>
        <dsp:cNvSpPr/>
      </dsp:nvSpPr>
      <dsp:spPr>
        <a:xfrm>
          <a:off x="3713314" y="751417"/>
          <a:ext cx="730720" cy="343515"/>
        </a:xfrm>
        <a:custGeom>
          <a:avLst/>
          <a:gdLst/>
          <a:ahLst/>
          <a:cxnLst/>
          <a:rect l="0" t="0" r="0" b="0"/>
          <a:pathLst>
            <a:path>
              <a:moveTo>
                <a:pt x="730720" y="0"/>
              </a:moveTo>
              <a:lnTo>
                <a:pt x="730720" y="234095"/>
              </a:lnTo>
              <a:lnTo>
                <a:pt x="0" y="234095"/>
              </a:lnTo>
              <a:lnTo>
                <a:pt x="0" y="34351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3DFA9F-98E7-4F04-B4FA-FCC5622D04E3}">
      <dsp:nvSpPr>
        <dsp:cNvPr id="0" name=""/>
        <dsp:cNvSpPr/>
      </dsp:nvSpPr>
      <dsp:spPr>
        <a:xfrm>
          <a:off x="2153891" y="751417"/>
          <a:ext cx="2290143" cy="343515"/>
        </a:xfrm>
        <a:custGeom>
          <a:avLst/>
          <a:gdLst/>
          <a:ahLst/>
          <a:cxnLst/>
          <a:rect l="0" t="0" r="0" b="0"/>
          <a:pathLst>
            <a:path>
              <a:moveTo>
                <a:pt x="2290143" y="0"/>
              </a:moveTo>
              <a:lnTo>
                <a:pt x="2290143" y="234095"/>
              </a:lnTo>
              <a:lnTo>
                <a:pt x="0" y="234095"/>
              </a:lnTo>
              <a:lnTo>
                <a:pt x="0" y="34351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EEC5D2-EF2B-4902-A6A6-BE50BA7B4EC9}">
      <dsp:nvSpPr>
        <dsp:cNvPr id="0" name=""/>
        <dsp:cNvSpPr/>
      </dsp:nvSpPr>
      <dsp:spPr>
        <a:xfrm>
          <a:off x="3664912" y="1392"/>
          <a:ext cx="1558245" cy="7500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9F657-D84C-4AE2-9C63-580A50399685}">
      <dsp:nvSpPr>
        <dsp:cNvPr id="0" name=""/>
        <dsp:cNvSpPr/>
      </dsp:nvSpPr>
      <dsp:spPr>
        <a:xfrm>
          <a:off x="3796150" y="126068"/>
          <a:ext cx="1558245" cy="750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/>
            <a:t>先導計劃企業評審標準</a:t>
          </a:r>
          <a:endParaRPr lang="en-US" sz="1700" kern="1200" dirty="0"/>
        </a:p>
      </dsp:txBody>
      <dsp:txXfrm>
        <a:off x="3818117" y="148035"/>
        <a:ext cx="1514311" cy="706091"/>
      </dsp:txXfrm>
    </dsp:sp>
    <dsp:sp modelId="{564E0D4E-0D25-4783-BE84-4325F119C0F9}">
      <dsp:nvSpPr>
        <dsp:cNvPr id="0" name=""/>
        <dsp:cNvSpPr/>
      </dsp:nvSpPr>
      <dsp:spPr>
        <a:xfrm>
          <a:off x="1447515" y="1094932"/>
          <a:ext cx="1412752" cy="7500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395621-13AB-436D-AEDA-28B96C24F9C8}">
      <dsp:nvSpPr>
        <dsp:cNvPr id="0" name=""/>
        <dsp:cNvSpPr/>
      </dsp:nvSpPr>
      <dsp:spPr>
        <a:xfrm>
          <a:off x="1578753" y="1219608"/>
          <a:ext cx="1412752" cy="750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0" i="0" kern="1200" baseline="0" dirty="0"/>
            <a:t>商標所有者</a:t>
          </a:r>
          <a:r>
            <a:rPr lang="en-US" altLang="zh-CN" sz="1400" b="0" i="0" kern="1200" baseline="0" dirty="0"/>
            <a:t>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0" i="0" kern="1200" baseline="0" dirty="0"/>
            <a:t>品牌所有者</a:t>
          </a:r>
          <a:endParaRPr lang="en-US" sz="1400" kern="1200" dirty="0"/>
        </a:p>
      </dsp:txBody>
      <dsp:txXfrm>
        <a:off x="1600720" y="1241575"/>
        <a:ext cx="1368818" cy="706091"/>
      </dsp:txXfrm>
    </dsp:sp>
    <dsp:sp modelId="{AB40EFAA-CA88-4AAE-AB69-1A6AF73B23D5}">
      <dsp:nvSpPr>
        <dsp:cNvPr id="0" name=""/>
        <dsp:cNvSpPr/>
      </dsp:nvSpPr>
      <dsp:spPr>
        <a:xfrm>
          <a:off x="3122743" y="1094932"/>
          <a:ext cx="1181141" cy="7500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6CD54-EBBA-41FB-9FBD-7C672A35A28A}">
      <dsp:nvSpPr>
        <dsp:cNvPr id="0" name=""/>
        <dsp:cNvSpPr/>
      </dsp:nvSpPr>
      <dsp:spPr>
        <a:xfrm>
          <a:off x="3253981" y="1219608"/>
          <a:ext cx="1181141" cy="750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/>
            <a:t>品牌歷史</a:t>
          </a:r>
          <a:endParaRPr lang="en-US" sz="1400" kern="1200" dirty="0"/>
        </a:p>
      </dsp:txBody>
      <dsp:txXfrm>
        <a:off x="3275948" y="1241575"/>
        <a:ext cx="1137207" cy="706091"/>
      </dsp:txXfrm>
    </dsp:sp>
    <dsp:sp modelId="{4E38AE52-DBFB-40CF-92D1-163071DA3408}">
      <dsp:nvSpPr>
        <dsp:cNvPr id="0" name=""/>
        <dsp:cNvSpPr/>
      </dsp:nvSpPr>
      <dsp:spPr>
        <a:xfrm>
          <a:off x="4566361" y="1094932"/>
          <a:ext cx="1181141" cy="7500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EFFA6-F50E-4F00-9555-391C417F8D8C}">
      <dsp:nvSpPr>
        <dsp:cNvPr id="0" name=""/>
        <dsp:cNvSpPr/>
      </dsp:nvSpPr>
      <dsp:spPr>
        <a:xfrm>
          <a:off x="4697599" y="1219608"/>
          <a:ext cx="1181141" cy="750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/>
            <a:t>開發有海外或內地市場的企業</a:t>
          </a:r>
          <a:endParaRPr lang="en-US" sz="1400" kern="1200" dirty="0"/>
        </a:p>
      </dsp:txBody>
      <dsp:txXfrm>
        <a:off x="4719566" y="1241575"/>
        <a:ext cx="1137207" cy="706091"/>
      </dsp:txXfrm>
    </dsp:sp>
    <dsp:sp modelId="{32F073F9-1299-48FD-9C82-87B8539EB8CB}">
      <dsp:nvSpPr>
        <dsp:cNvPr id="0" name=""/>
        <dsp:cNvSpPr/>
      </dsp:nvSpPr>
      <dsp:spPr>
        <a:xfrm>
          <a:off x="6009979" y="1094932"/>
          <a:ext cx="1430575" cy="7500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7667A-3E2E-4671-BE11-18B5E8820953}">
      <dsp:nvSpPr>
        <dsp:cNvPr id="0" name=""/>
        <dsp:cNvSpPr/>
      </dsp:nvSpPr>
      <dsp:spPr>
        <a:xfrm>
          <a:off x="6141217" y="1219608"/>
          <a:ext cx="1430575" cy="750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0" i="0" kern="1200" baseline="0" dirty="0"/>
            <a:t>曾經遭受過品牌侵害的企業</a:t>
          </a:r>
          <a:endParaRPr lang="en-US" sz="1400" kern="1200" dirty="0"/>
        </a:p>
      </dsp:txBody>
      <dsp:txXfrm>
        <a:off x="6163184" y="1241575"/>
        <a:ext cx="1386641" cy="706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3EF4E-BC87-4A2D-9761-FEDF2EB4DEB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1696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15317-CBAE-462D-91CF-287B1DE60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35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C553A-7CB5-4597-B1A3-BCDDA7BBE1D1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CE642-454D-4336-98EC-E769DF6FF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20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designpagev2.aspx?origin=OfficeDotCom&amp;lang=en-US&amp;route=MyForms&amp;subpage=design&amp;id=nzs3B91HIUatLOW7_Ihj8qWWSaR1cmdIlVZQcXgDeGJUOTRGTTNPS0ZRN0VEQ1NJVFdBOUxNNjdWTi4u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designpagev2.aspx?origin=OfficeDotCom&amp;lang=en-US&amp;route=MyForms&amp;subpage=design&amp;id=nzs3B91HIUatLOW7_Ihj8qWWSaR1cmdIlVZQcXgDeGJUOTRGTTNPS0ZRN0VEQ1NJVFdBOUxNNjdWTi4u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CE642-454D-4336-98EC-E769DF6FFE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8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CE642-454D-4336-98EC-E769DF6FFE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68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CE642-454D-4336-98EC-E769DF6FFE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85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F2BF4-B1D0-4A14-AC84-5293CBA16F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4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CE642-454D-4336-98EC-E769DF6FFE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13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F2BF4-B1D0-4A14-AC84-5293CBA16F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98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CE642-454D-4336-98EC-E769DF6FFE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6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CE642-454D-4336-98EC-E769DF6FFE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12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F0AB6-D00D-4981-AF2F-B226A3654F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41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hlinkClick r:id="rId3"/>
              </a:rPr>
              <a:t>https://forms.office.com/pages/designpagev2.aspx?origin=OfficeDotCom&amp;lang=en-US&amp;route=MyForms&amp;subpage=design&amp;id=nzs3B91HIUatLOW7_Ihj8qWWSaR1cmdIlVZQcXgDeGJUOTRGTTNPS0ZRN0VEQ1NJVFdBOUxNNjdWTi4u</a:t>
            </a:r>
            <a:r>
              <a:rPr lang="en-US" altLang="zh-TW" sz="1200" dirty="0"/>
              <a:t>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CE642-454D-4336-98EC-E769DF6FFE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95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hlinkClick r:id="rId3"/>
              </a:rPr>
              <a:t>https://forms.office.com/pages/designpagev2.aspx?origin=OfficeDotCom&amp;lang=en-US&amp;route=MyForms&amp;subpage=design&amp;id=nzs3B91HIUatLOW7_Ihj8qWWSaR1cmdIlVZQcXgDeGJUOTRGTTNPS0ZRN0VEQ1NJVFdBOUxNNjdWTi4u</a:t>
            </a:r>
            <a:r>
              <a:rPr lang="en-US" altLang="zh-TW" sz="1200" dirty="0"/>
              <a:t>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CE642-454D-4336-98EC-E769DF6FFE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28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F0AB6-D00D-4981-AF2F-B226A3654F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856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3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28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62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565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99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665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02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233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153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7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ctrTitle" hasCustomPrompt="1"/>
          </p:nvPr>
        </p:nvSpPr>
        <p:spPr>
          <a:xfrm>
            <a:off x="473111" y="2639290"/>
            <a:ext cx="4537364" cy="1579419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solidFill>
                  <a:srgbClr val="00396B"/>
                </a:solidFill>
                <a:latin typeface="Oscine" panose="020B0506040202020204" pitchFamily="34" charset="0"/>
                <a:cs typeface="Oscine" panose="020B0506040202020204" pitchFamily="34" charset="0"/>
              </a:defRPr>
            </a:lvl1pPr>
          </a:lstStyle>
          <a:p>
            <a:r>
              <a:rPr lang="en-US" altLang="zh-TW"/>
              <a:t>Edit Section Title</a:t>
            </a:r>
            <a:endParaRPr lang="en-US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5483586" y="2032897"/>
            <a:ext cx="6254028" cy="3474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97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Cov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ctrTitle" hasCustomPrompt="1"/>
          </p:nvPr>
        </p:nvSpPr>
        <p:spPr>
          <a:xfrm>
            <a:off x="947243" y="2639290"/>
            <a:ext cx="10042489" cy="1579419"/>
          </a:xfrm>
          <a:prstGeom prst="rect">
            <a:avLst/>
          </a:prstGeom>
        </p:spPr>
        <p:txBody>
          <a:bodyPr anchor="ctr"/>
          <a:lstStyle>
            <a:lvl1pPr algn="ctr">
              <a:defRPr sz="5000" b="1">
                <a:solidFill>
                  <a:srgbClr val="0039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TW"/>
              <a:t>Edit 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47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" y="1"/>
            <a:ext cx="1804417" cy="1017035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 hasCustomPrompt="1"/>
          </p:nvPr>
        </p:nvSpPr>
        <p:spPr>
          <a:xfrm>
            <a:off x="2011765" y="569695"/>
            <a:ext cx="8304385" cy="589207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latin typeface="Oscine" panose="020B0506040202020204" pitchFamily="34" charset="0"/>
                <a:cs typeface="Oscine" panose="020B0506040202020204" pitchFamily="34" charset="0"/>
              </a:defRPr>
            </a:lvl1pPr>
          </a:lstStyle>
          <a:p>
            <a:r>
              <a:rPr lang="en-US" altLang="zh-TW"/>
              <a:t>Edit Title</a:t>
            </a:r>
            <a:endParaRPr lang="en-US"/>
          </a:p>
        </p:txBody>
      </p:sp>
      <p:sp>
        <p:nvSpPr>
          <p:cNvPr id="8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2011765" y="1577187"/>
            <a:ext cx="8304385" cy="4375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Content text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279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Sty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" y="1"/>
            <a:ext cx="1804417" cy="1017035"/>
          </a:xfrm>
          <a:prstGeom prst="rect">
            <a:avLst/>
          </a:prstGeom>
        </p:spPr>
      </p:pic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6267578" y="1545465"/>
            <a:ext cx="4087035" cy="37606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標題 1"/>
          <p:cNvSpPr>
            <a:spLocks noGrp="1"/>
          </p:cNvSpPr>
          <p:nvPr>
            <p:ph type="title" hasCustomPrompt="1"/>
          </p:nvPr>
        </p:nvSpPr>
        <p:spPr>
          <a:xfrm>
            <a:off x="2011765" y="1545465"/>
            <a:ext cx="3932237" cy="589207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TW"/>
              <a:t>Edit Title</a:t>
            </a:r>
            <a:endParaRPr lang="en-US"/>
          </a:p>
        </p:txBody>
      </p:sp>
      <p:sp>
        <p:nvSpPr>
          <p:cNvPr id="8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2011765" y="2134673"/>
            <a:ext cx="3932237" cy="31714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Content text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4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66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0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" y="1"/>
            <a:ext cx="1804417" cy="1017035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 hasCustomPrompt="1"/>
          </p:nvPr>
        </p:nvSpPr>
        <p:spPr>
          <a:xfrm>
            <a:off x="2011765" y="569695"/>
            <a:ext cx="8304385" cy="589207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latin typeface="Oscine" panose="020B0506040202020204" pitchFamily="34" charset="0"/>
                <a:cs typeface="Oscine" panose="020B0506040202020204" pitchFamily="34" charset="0"/>
              </a:defRPr>
            </a:lvl1pPr>
          </a:lstStyle>
          <a:p>
            <a:r>
              <a:rPr lang="en-US" altLang="zh-TW"/>
              <a:t>Edit Title</a:t>
            </a:r>
            <a:endParaRPr lang="en-US"/>
          </a:p>
        </p:txBody>
      </p:sp>
      <p:sp>
        <p:nvSpPr>
          <p:cNvPr id="8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2011765" y="1577187"/>
            <a:ext cx="8304385" cy="4375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Content text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052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Sty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" y="1"/>
            <a:ext cx="1804417" cy="1017035"/>
          </a:xfrm>
          <a:prstGeom prst="rect">
            <a:avLst/>
          </a:prstGeom>
        </p:spPr>
      </p:pic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6267578" y="1545465"/>
            <a:ext cx="4087035" cy="37606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標題 1"/>
          <p:cNvSpPr>
            <a:spLocks noGrp="1"/>
          </p:cNvSpPr>
          <p:nvPr>
            <p:ph type="title" hasCustomPrompt="1"/>
          </p:nvPr>
        </p:nvSpPr>
        <p:spPr>
          <a:xfrm>
            <a:off x="2011765" y="1545465"/>
            <a:ext cx="3932237" cy="589207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TW"/>
              <a:t>Edit Title</a:t>
            </a:r>
            <a:endParaRPr lang="en-US"/>
          </a:p>
        </p:txBody>
      </p:sp>
      <p:sp>
        <p:nvSpPr>
          <p:cNvPr id="8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2011765" y="2134673"/>
            <a:ext cx="3932237" cy="31714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Content text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50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Cov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ctrTitle" hasCustomPrompt="1"/>
          </p:nvPr>
        </p:nvSpPr>
        <p:spPr>
          <a:xfrm>
            <a:off x="947243" y="2639290"/>
            <a:ext cx="10042489" cy="1579419"/>
          </a:xfrm>
          <a:prstGeom prst="rect">
            <a:avLst/>
          </a:prstGeom>
        </p:spPr>
        <p:txBody>
          <a:bodyPr anchor="ctr"/>
          <a:lstStyle>
            <a:lvl1pPr algn="ctr">
              <a:defRPr sz="5000" b="1">
                <a:solidFill>
                  <a:srgbClr val="0039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TW"/>
              <a:t>Edit 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51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205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8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7" y="6045796"/>
            <a:ext cx="2056535" cy="397912"/>
          </a:xfrm>
          <a:prstGeom prst="rect">
            <a:avLst/>
          </a:prstGeom>
        </p:spPr>
      </p:pic>
      <p:sp>
        <p:nvSpPr>
          <p:cNvPr id="5" name="TextBox 3"/>
          <p:cNvSpPr txBox="1"/>
          <p:nvPr userDrawn="1"/>
        </p:nvSpPr>
        <p:spPr>
          <a:xfrm>
            <a:off x="128932" y="6508176"/>
            <a:ext cx="2132315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fld id="{BEEB2470-CBB7-C946-A4E4-1E7822ED9275}" type="datetimeyyyy">
              <a:rPr lang="en-HK" sz="1000" b="1" smtClean="0">
                <a:latin typeface="MHeiHK-Medium" panose="00000600000000000000" pitchFamily="50" charset="-128"/>
                <a:ea typeface="MHeiHK-Medium" panose="00000600000000000000" pitchFamily="50" charset="-128"/>
              </a:rPr>
              <a:t>2022</a:t>
            </a:fld>
            <a:r>
              <a:rPr lang="zh-HK" altLang="en-US" sz="1000" b="1">
                <a:latin typeface="MHeiHK-Medium" panose="00000600000000000000" pitchFamily="50" charset="-128"/>
                <a:ea typeface="MHeiHK-Medium" panose="00000600000000000000" pitchFamily="50" charset="-128"/>
              </a:rPr>
              <a:t>香港生產力促進局</a:t>
            </a:r>
            <a:r>
              <a:rPr lang="en-HK" sz="1000">
                <a:latin typeface="MHeiHK-Medium" panose="00000600000000000000" pitchFamily="50" charset="-128"/>
                <a:ea typeface="MHeiHK-Medium" panose="00000600000000000000" pitchFamily="50" charset="-128"/>
              </a:rPr>
              <a:t>©</a:t>
            </a:r>
            <a:r>
              <a:rPr lang="zh-HK" altLang="en-US" sz="1000" b="1">
                <a:latin typeface="MHeiHK-Medium" panose="00000600000000000000" pitchFamily="50" charset="-128"/>
                <a:ea typeface="MHeiHK-Medium" panose="00000600000000000000" pitchFamily="50" charset="-128"/>
              </a:rPr>
              <a:t>版權所有</a:t>
            </a:r>
            <a:endParaRPr lang="en-HK" sz="1000" b="1">
              <a:latin typeface="MHeiHK-Medium" panose="00000600000000000000" pitchFamily="50" charset="-128"/>
              <a:ea typeface="MHeiHK-Medium" panose="0000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71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6377" y="217164"/>
            <a:ext cx="2569523" cy="65369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7" y="6045796"/>
            <a:ext cx="2056535" cy="397912"/>
          </a:xfrm>
          <a:prstGeom prst="rect">
            <a:avLst/>
          </a:prstGeom>
        </p:spPr>
      </p:pic>
      <p:sp>
        <p:nvSpPr>
          <p:cNvPr id="7" name="TextBox 3"/>
          <p:cNvSpPr txBox="1"/>
          <p:nvPr userDrawn="1"/>
        </p:nvSpPr>
        <p:spPr>
          <a:xfrm>
            <a:off x="128932" y="6508176"/>
            <a:ext cx="2132315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fld id="{79723956-FA14-5347-9EC5-F8223A7D2A02}" type="datetimeyyyy">
              <a:rPr lang="en-HK" sz="1000" b="1" smtClean="0">
                <a:latin typeface="MHeiHK-Medium" panose="00000600000000000000" pitchFamily="50" charset="-128"/>
                <a:ea typeface="MHeiHK-Medium" panose="00000600000000000000" pitchFamily="50" charset="-128"/>
              </a:rPr>
              <a:t>2022</a:t>
            </a:fld>
            <a:r>
              <a:rPr lang="zh-HK" altLang="en-US" sz="1000" b="1">
                <a:latin typeface="MHeiHK-Medium" panose="00000600000000000000" pitchFamily="50" charset="-128"/>
                <a:ea typeface="MHeiHK-Medium" panose="00000600000000000000" pitchFamily="50" charset="-128"/>
              </a:rPr>
              <a:t>香港生產力促進局</a:t>
            </a:r>
            <a:r>
              <a:rPr lang="en-HK" sz="1000">
                <a:latin typeface="MHeiHK-Medium" panose="00000600000000000000" pitchFamily="50" charset="-128"/>
                <a:ea typeface="MHeiHK-Medium" panose="00000600000000000000" pitchFamily="50" charset="-128"/>
              </a:rPr>
              <a:t>©</a:t>
            </a:r>
            <a:r>
              <a:rPr lang="zh-HK" altLang="en-US" sz="1000" b="1">
                <a:latin typeface="MHeiHK-Medium" panose="00000600000000000000" pitchFamily="50" charset="-128"/>
                <a:ea typeface="MHeiHK-Medium" panose="00000600000000000000" pitchFamily="50" charset="-128"/>
              </a:rPr>
              <a:t>版權所有</a:t>
            </a:r>
            <a:endParaRPr lang="en-HK" sz="1000" b="1">
              <a:latin typeface="MHeiHK-Medium" panose="00000600000000000000" pitchFamily="50" charset="-128"/>
              <a:ea typeface="MHeiHK-Medium" panose="0000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804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72" y="4615792"/>
            <a:ext cx="4986528" cy="2242207"/>
          </a:xfrm>
          <a:prstGeom prst="rect">
            <a:avLst/>
          </a:prstGeom>
        </p:spPr>
      </p:pic>
      <p:sp>
        <p:nvSpPr>
          <p:cNvPr id="16" name="文字方塊 15"/>
          <p:cNvSpPr txBox="1"/>
          <p:nvPr userDrawn="1"/>
        </p:nvSpPr>
        <p:spPr>
          <a:xfrm>
            <a:off x="11682738" y="6473078"/>
            <a:ext cx="4540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0E28E9-B515-4FFB-8249-247DE2D6692E}" type="slidenum">
              <a:rPr lang="en-US" sz="1500" smtClean="0"/>
              <a:t>‹#›</a:t>
            </a:fld>
            <a:endParaRPr lang="en-US" sz="1500"/>
          </a:p>
        </p:txBody>
      </p:sp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7" y="6045796"/>
            <a:ext cx="2056535" cy="397912"/>
          </a:xfrm>
          <a:prstGeom prst="rect">
            <a:avLst/>
          </a:prstGeom>
        </p:spPr>
      </p:pic>
      <p:sp>
        <p:nvSpPr>
          <p:cNvPr id="8" name="TextBox 3"/>
          <p:cNvSpPr txBox="1"/>
          <p:nvPr userDrawn="1"/>
        </p:nvSpPr>
        <p:spPr>
          <a:xfrm>
            <a:off x="128932" y="6508176"/>
            <a:ext cx="2132315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fld id="{02DFA2B1-B8F7-494F-8916-522FFFFABE29}" type="datetimeyyyy">
              <a:rPr lang="en-HK" sz="1000" b="1" smtClean="0">
                <a:latin typeface="MHeiHK-Medium" panose="00000600000000000000" pitchFamily="50" charset="-128"/>
                <a:ea typeface="MHeiHK-Medium" panose="00000600000000000000" pitchFamily="50" charset="-128"/>
              </a:rPr>
              <a:t>2022</a:t>
            </a:fld>
            <a:r>
              <a:rPr lang="zh-HK" altLang="en-US" sz="1000" b="1">
                <a:latin typeface="MHeiHK-Medium" panose="00000600000000000000" pitchFamily="50" charset="-128"/>
                <a:ea typeface="MHeiHK-Medium" panose="00000600000000000000" pitchFamily="50" charset="-128"/>
              </a:rPr>
              <a:t>香港生產力促進局</a:t>
            </a:r>
            <a:r>
              <a:rPr lang="en-HK" sz="1000">
                <a:latin typeface="MHeiHK-Medium" panose="00000600000000000000" pitchFamily="50" charset="-128"/>
                <a:ea typeface="MHeiHK-Medium" panose="00000600000000000000" pitchFamily="50" charset="-128"/>
              </a:rPr>
              <a:t>©</a:t>
            </a:r>
            <a:r>
              <a:rPr lang="zh-HK" altLang="en-US" sz="1000" b="1">
                <a:latin typeface="MHeiHK-Medium" panose="00000600000000000000" pitchFamily="50" charset="-128"/>
                <a:ea typeface="MHeiHK-Medium" panose="00000600000000000000" pitchFamily="50" charset="-128"/>
              </a:rPr>
              <a:t>版權所有</a:t>
            </a:r>
            <a:endParaRPr lang="en-HK" sz="1000" b="1">
              <a:latin typeface="MHeiHK-Medium" panose="00000600000000000000" pitchFamily="50" charset="-128"/>
              <a:ea typeface="MHeiHK-Medium" panose="00000600000000000000" pitchFamily="50" charset="-128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D5D701D-01BA-D042-A0C5-242FDE1786D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6377" y="217164"/>
            <a:ext cx="2569523" cy="6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6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9" r:id="rId3"/>
    <p:sldLayoutId id="2147483681" r:id="rId4"/>
    <p:sldLayoutId id="214748368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字方塊 8"/>
          <p:cNvSpPr txBox="1"/>
          <p:nvPr userDrawn="1"/>
        </p:nvSpPr>
        <p:spPr>
          <a:xfrm>
            <a:off x="11682738" y="6473078"/>
            <a:ext cx="4540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0E28E9-B515-4FFB-8249-247DE2D6692E}" type="slidenum">
              <a:rPr lang="en-US" sz="1500" smtClean="0"/>
              <a:t>‹#›</a:t>
            </a:fld>
            <a:endParaRPr lang="en-US" sz="1500"/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7" y="6045796"/>
            <a:ext cx="2056535" cy="397912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128932" y="6508176"/>
            <a:ext cx="2132315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fld id="{15FBDE12-2C29-E840-9608-6D5A62951337}" type="datetimeyyyy">
              <a:rPr lang="en-HK" sz="1000" b="1" smtClean="0">
                <a:latin typeface="MHeiHK-Medium" panose="00000600000000000000" pitchFamily="50" charset="-128"/>
                <a:ea typeface="MHeiHK-Medium" panose="00000600000000000000" pitchFamily="50" charset="-128"/>
              </a:rPr>
              <a:t>2022</a:t>
            </a:fld>
            <a:r>
              <a:rPr lang="zh-HK" altLang="en-US" sz="1000" b="1">
                <a:latin typeface="MHeiHK-Medium" panose="00000600000000000000" pitchFamily="50" charset="-128"/>
                <a:ea typeface="MHeiHK-Medium" panose="00000600000000000000" pitchFamily="50" charset="-128"/>
              </a:rPr>
              <a:t>香港生產力促進局</a:t>
            </a:r>
            <a:r>
              <a:rPr lang="en-HK" sz="1000">
                <a:latin typeface="MHeiHK-Medium" panose="00000600000000000000" pitchFamily="50" charset="-128"/>
                <a:ea typeface="MHeiHK-Medium" panose="00000600000000000000" pitchFamily="50" charset="-128"/>
              </a:rPr>
              <a:t>©</a:t>
            </a:r>
            <a:r>
              <a:rPr lang="zh-HK" altLang="en-US" sz="1000" b="1">
                <a:latin typeface="MHeiHK-Medium" panose="00000600000000000000" pitchFamily="50" charset="-128"/>
                <a:ea typeface="MHeiHK-Medium" panose="00000600000000000000" pitchFamily="50" charset="-128"/>
              </a:rPr>
              <a:t>版權所有</a:t>
            </a:r>
            <a:endParaRPr lang="en-HK" sz="1000" b="1">
              <a:latin typeface="MHeiHK-Medium" panose="00000600000000000000" pitchFamily="50" charset="-128"/>
              <a:ea typeface="MHeiHK-Medium" panose="0000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340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72" y="4615792"/>
            <a:ext cx="4986528" cy="2242207"/>
          </a:xfrm>
          <a:prstGeom prst="rect">
            <a:avLst/>
          </a:prstGeom>
        </p:spPr>
      </p:pic>
      <p:sp>
        <p:nvSpPr>
          <p:cNvPr id="8" name="文字方塊 7"/>
          <p:cNvSpPr txBox="1"/>
          <p:nvPr userDrawn="1"/>
        </p:nvSpPr>
        <p:spPr>
          <a:xfrm>
            <a:off x="11682738" y="6473078"/>
            <a:ext cx="4540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0E28E9-B515-4FFB-8249-247DE2D6692E}" type="slidenum">
              <a:rPr lang="en-US" sz="1500" smtClean="0"/>
              <a:t>‹#›</a:t>
            </a:fld>
            <a:endParaRPr lang="en-US" sz="150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7" y="6045796"/>
            <a:ext cx="2056535" cy="397912"/>
          </a:xfrm>
          <a:prstGeom prst="rect">
            <a:avLst/>
          </a:prstGeom>
        </p:spPr>
      </p:pic>
      <p:sp>
        <p:nvSpPr>
          <p:cNvPr id="10" name="TextBox 3"/>
          <p:cNvSpPr txBox="1"/>
          <p:nvPr userDrawn="1"/>
        </p:nvSpPr>
        <p:spPr>
          <a:xfrm>
            <a:off x="128932" y="6508176"/>
            <a:ext cx="2132315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fld id="{02DFA2B1-B8F7-494F-8916-522FFFFABE29}" type="datetimeyyyy">
              <a:rPr lang="en-HK" sz="1000" b="1" smtClean="0">
                <a:latin typeface="MHeiHK-Medium" panose="00000600000000000000" pitchFamily="50" charset="-128"/>
                <a:ea typeface="MHeiHK-Medium" panose="00000600000000000000" pitchFamily="50" charset="-128"/>
              </a:rPr>
              <a:t>2022</a:t>
            </a:fld>
            <a:r>
              <a:rPr lang="zh-HK" altLang="en-US" sz="1000" b="1">
                <a:latin typeface="MHeiHK-Medium" panose="00000600000000000000" pitchFamily="50" charset="-128"/>
                <a:ea typeface="MHeiHK-Medium" panose="00000600000000000000" pitchFamily="50" charset="-128"/>
              </a:rPr>
              <a:t>香港生產力促進局</a:t>
            </a:r>
            <a:r>
              <a:rPr lang="en-HK" sz="1000">
                <a:latin typeface="MHeiHK-Medium" panose="00000600000000000000" pitchFamily="50" charset="-128"/>
                <a:ea typeface="MHeiHK-Medium" panose="00000600000000000000" pitchFamily="50" charset="-128"/>
              </a:rPr>
              <a:t>©</a:t>
            </a:r>
            <a:r>
              <a:rPr lang="zh-HK" altLang="en-US" sz="1000" b="1">
                <a:latin typeface="MHeiHK-Medium" panose="00000600000000000000" pitchFamily="50" charset="-128"/>
                <a:ea typeface="MHeiHK-Medium" panose="00000600000000000000" pitchFamily="50" charset="-128"/>
              </a:rPr>
              <a:t>版權所有</a:t>
            </a:r>
            <a:endParaRPr lang="en-HK" sz="1000" b="1">
              <a:latin typeface="MHeiHK-Medium" panose="00000600000000000000" pitchFamily="50" charset="-128"/>
              <a:ea typeface="MHeiHK-Medium" panose="00000600000000000000" pitchFamily="50" charset="-128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D5D701D-01BA-D042-A0C5-242FDE1786D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6377" y="217164"/>
            <a:ext cx="2569523" cy="6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3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anticftech.org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diagramData" Target="../diagrams/data1.xml"/><Relationship Id="rId21" Type="http://schemas.openxmlformats.org/officeDocument/2006/relationships/image" Target="../media/image54.png"/><Relationship Id="rId7" Type="http://schemas.microsoft.com/office/2007/relationships/diagramDrawing" Target="../diagrams/drawing1.xml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4.jpeg"/><Relationship Id="rId24" Type="http://schemas.openxmlformats.org/officeDocument/2006/relationships/image" Target="../media/image5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jpeg"/><Relationship Id="rId19" Type="http://schemas.openxmlformats.org/officeDocument/2006/relationships/image" Target="../media/image5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13" y="1254256"/>
            <a:ext cx="3629189" cy="923277"/>
          </a:xfrm>
          <a:prstGeom prst="rect">
            <a:avLst/>
          </a:prstGeom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65079" y="2376265"/>
            <a:ext cx="8737080" cy="13684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ea typeface="標楷體" panose="03000509000000000000" pitchFamily="65" charset="-120"/>
              </a:rPr>
              <a:t>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加強香港本地保健食品及藥品業的防偽技術應用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項目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BDA34C3D-1749-4084-A7D6-D006DBB4E8F7}"/>
              </a:ext>
            </a:extLst>
          </p:cNvPr>
          <p:cNvSpPr txBox="1"/>
          <p:nvPr/>
        </p:nvSpPr>
        <p:spPr>
          <a:xfrm>
            <a:off x="670558" y="626404"/>
            <a:ext cx="8942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528763" algn="l"/>
              </a:tabLst>
              <a:defRPr/>
            </a:pPr>
            <a:r>
              <a:rPr lang="zh-CN" altLang="zh-CN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新智能防偽溯源技術及應用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CN" altLang="zh-CN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藥品及保健品行業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CN" altLang="zh-CN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研討會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endParaRPr lang="en-HK" altLang="zh-CN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6" name="副標題 4"/>
          <p:cNvSpPr txBox="1">
            <a:spLocks/>
          </p:cNvSpPr>
          <p:nvPr/>
        </p:nvSpPr>
        <p:spPr>
          <a:xfrm>
            <a:off x="265079" y="4513554"/>
            <a:ext cx="6968836" cy="14901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buNone/>
            </a:pPr>
            <a:r>
              <a:rPr lang="zh-CN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香港生產力促進局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生命科技及中藥組副主管</a:t>
            </a:r>
            <a:endParaRPr lang="en-US" altLang="zh-CN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2200"/>
              </a:lnSpc>
              <a:buNone/>
            </a:pPr>
            <a:r>
              <a:rPr lang="zh-CN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虞文盈女士</a:t>
            </a:r>
            <a:endParaRPr lang="en-US" altLang="zh-CN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2200"/>
              </a:lnSpc>
              <a:buNone/>
            </a:pPr>
            <a:r>
              <a:rPr 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CN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CN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CN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CN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CN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658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2"/>
          <p:cNvSpPr txBox="1">
            <a:spLocks/>
          </p:cNvSpPr>
          <p:nvPr/>
        </p:nvSpPr>
        <p:spPr>
          <a:xfrm>
            <a:off x="-97787" y="291422"/>
            <a:ext cx="10515600" cy="757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《</a:t>
            </a:r>
            <a:r>
              <a:rPr lang="zh-TW" altLang="en-US" sz="4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新智能防偽技術先導計劃</a:t>
            </a:r>
            <a:r>
              <a:rPr lang="en-US" altLang="zh-TW" sz="4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》</a:t>
            </a:r>
            <a:r>
              <a:rPr lang="en-US" altLang="zh-CN" sz="4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/>
                <a:ea typeface="MYuenHK-SemiBold" panose="00000700000000000000" pitchFamily="50" charset="-128"/>
                <a:cs typeface="Oscine" panose="020B0506040202020204" pitchFamily="34" charset="0"/>
              </a:rPr>
              <a:t>- </a:t>
            </a:r>
            <a:r>
              <a:rPr lang="zh-CN" altLang="en-US" sz="4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/>
                <a:ea typeface="MYuenHK-SemiBold" panose="00000700000000000000" pitchFamily="50" charset="-128"/>
                <a:cs typeface="Oscine" panose="020B0506040202020204" pitchFamily="34" charset="0"/>
              </a:rPr>
              <a:t>問卷調查</a:t>
            </a:r>
            <a:endParaRPr lang="zh-HK" altLang="en-US" sz="4000" b="1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/>
              <a:ea typeface="MYuenHK-SemiBold" panose="00000700000000000000" pitchFamily="50" charset="-128"/>
              <a:cs typeface="Oscine" panose="020B050604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8862" y="1050019"/>
            <a:ext cx="3865161" cy="612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zh-TW" altLang="en-US" sz="2000" dirty="0">
                <a:solidFill>
                  <a:srgbClr val="2121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貴司參與先導計劃的目的是：</a:t>
            </a:r>
            <a:endParaRPr lang="en-US" altLang="zh-TW" sz="2000" dirty="0">
              <a:solidFill>
                <a:srgbClr val="2121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731699" y="1747179"/>
            <a:ext cx="4751419" cy="1836700"/>
            <a:chOff x="2514353" y="1032011"/>
            <a:chExt cx="4751419" cy="183670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2412" y="1230182"/>
              <a:ext cx="1943371" cy="1638529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5109732" y="1116618"/>
              <a:ext cx="16806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品牌曾被抄襲</a:t>
              </a:r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</a:t>
              </a:r>
              <a:r>
                <a:rPr lang="en-US" altLang="zh-CN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20%</a:t>
              </a:r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</a:t>
              </a:r>
              <a:endPara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528221" y="1032011"/>
              <a:ext cx="11657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推廣（</a:t>
              </a:r>
              <a:r>
                <a:rPr lang="en-US" altLang="zh-CN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7%</a:t>
              </a:r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</a:t>
              </a:r>
              <a:endParaRPr 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514353" y="1883795"/>
              <a:ext cx="1808448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zh-TW" altLang="en-US" sz="1400" b="1" dirty="0">
                  <a:solidFill>
                    <a:srgbClr val="FF0000"/>
                  </a:solidFill>
                  <a:latin typeface="微軟正黑體"/>
                  <a:ea typeface="微軟正黑體"/>
                </a:rPr>
                <a:t>維護自己的品牌</a:t>
              </a:r>
              <a:r>
                <a:rPr lang="zh-CN" altLang="en-US" sz="1400" b="1" dirty="0">
                  <a:solidFill>
                    <a:srgbClr val="FF0000"/>
                  </a:solidFill>
                  <a:latin typeface="微軟正黑體"/>
                  <a:ea typeface="微軟正黑體"/>
                </a:rPr>
                <a:t>（</a:t>
              </a:r>
              <a:r>
                <a:rPr lang="en-US" altLang="zh-CN" sz="1400" b="1" dirty="0">
                  <a:solidFill>
                    <a:srgbClr val="FF0000"/>
                  </a:solidFill>
                  <a:latin typeface="微軟正黑體"/>
                  <a:ea typeface="微軟正黑體"/>
                </a:rPr>
                <a:t>53%</a:t>
              </a:r>
              <a:r>
                <a:rPr lang="zh-CN" altLang="en-US" sz="1400" b="1" dirty="0">
                  <a:solidFill>
                    <a:srgbClr val="FF0000"/>
                  </a:solidFill>
                  <a:latin typeface="微軟正黑體"/>
                  <a:ea typeface="微軟正黑體"/>
                </a:rPr>
                <a:t>）</a:t>
              </a:r>
              <a:endParaRPr lang="en-US" altLang="zh-CN" sz="1400" b="1" dirty="0">
                <a:solidFill>
                  <a:srgbClr val="FF0000"/>
                </a:solidFill>
                <a:latin typeface="微軟正黑體"/>
                <a:ea typeface="微軟正黑體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358588" y="1943722"/>
              <a:ext cx="1907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產品將要打入</a:t>
              </a:r>
              <a:endPara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内地市場</a:t>
              </a:r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</a:t>
              </a:r>
              <a:r>
                <a:rPr lang="en-US" altLang="zh-CN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20%</a:t>
              </a:r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</a:t>
              </a:r>
              <a:endPara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5102018" y="1225805"/>
            <a:ext cx="6893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2121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本次新智能防僞技術先導計劃達到貴司的哪些預期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2000" dirty="0">
              <a:solidFill>
                <a:srgbClr val="2121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6326614" y="1662879"/>
            <a:ext cx="5131639" cy="2051666"/>
            <a:chOff x="6965289" y="2333358"/>
            <a:chExt cx="5131639" cy="2051666"/>
          </a:xfrm>
        </p:grpSpPr>
        <p:sp>
          <p:nvSpPr>
            <p:cNvPr id="16" name="矩形 15"/>
            <p:cNvSpPr/>
            <p:nvPr/>
          </p:nvSpPr>
          <p:spPr>
            <a:xfrm>
              <a:off x="10141219" y="3033080"/>
              <a:ext cx="1955709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zh-TW" altLang="en-US" sz="1400" b="1" dirty="0">
                  <a:solidFill>
                    <a:srgbClr val="FF0000"/>
                  </a:solidFill>
                  <a:latin typeface="微軟正黑體"/>
                  <a:ea typeface="微軟正黑體"/>
                </a:rPr>
                <a:t>提升消費者信心</a:t>
              </a:r>
              <a:r>
                <a:rPr lang="zh-CN" altLang="en-US" sz="1400" b="1" dirty="0">
                  <a:solidFill>
                    <a:srgbClr val="FF0000"/>
                  </a:solidFill>
                  <a:latin typeface="微軟正黑體"/>
                  <a:ea typeface="微軟正黑體"/>
                </a:rPr>
                <a:t>（</a:t>
              </a:r>
              <a:r>
                <a:rPr lang="en-US" altLang="zh-CN" sz="1400" b="1" dirty="0">
                  <a:solidFill>
                    <a:srgbClr val="FF0000"/>
                  </a:solidFill>
                  <a:latin typeface="微軟正黑體"/>
                  <a:ea typeface="微軟正黑體"/>
                </a:rPr>
                <a:t>32%</a:t>
              </a:r>
              <a:r>
                <a:rPr lang="zh-CN" altLang="en-US" sz="1400" b="1" dirty="0">
                  <a:solidFill>
                    <a:srgbClr val="FF0000"/>
                  </a:solidFill>
                  <a:latin typeface="微軟正黑體"/>
                  <a:ea typeface="微軟正黑體"/>
                </a:rPr>
                <a:t>）</a:t>
              </a:r>
              <a:endParaRPr lang="en-US" altLang="zh-CN" sz="1400" b="1" dirty="0">
                <a:solidFill>
                  <a:srgbClr val="FF0000"/>
                </a:solidFill>
                <a:latin typeface="微軟正黑體"/>
                <a:ea typeface="微軟正黑體"/>
              </a:endParaRPr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0791" y="2522618"/>
              <a:ext cx="1695687" cy="1667108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6965289" y="3029387"/>
              <a:ext cx="19018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可行的防僞解決方案</a:t>
              </a:r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</a:t>
              </a:r>
              <a:r>
                <a:rPr lang="en-US" altLang="zh-CN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26%</a:t>
              </a:r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</a:t>
              </a:r>
              <a:endPara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514890" y="4077247"/>
              <a:ext cx="195570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提升品牌形象</a:t>
              </a:r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</a:t>
              </a:r>
              <a:r>
                <a:rPr lang="en-US" altLang="zh-CN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21%</a:t>
              </a:r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</a:t>
              </a:r>
              <a:endPara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9644616" y="2338462"/>
              <a:ext cx="195570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標籤容易使用</a:t>
              </a:r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</a:t>
              </a:r>
              <a:r>
                <a:rPr lang="en-US" altLang="zh-CN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21%</a:t>
              </a:r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</a:t>
              </a:r>
              <a:endPara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8093026" y="2333358"/>
              <a:ext cx="195570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其他（</a:t>
              </a:r>
              <a:r>
                <a:rPr lang="en-US" altLang="zh-CN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11%</a:t>
              </a:r>
              <a:r>
                <a:rPr lang="zh-CN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</a:t>
              </a:r>
              <a:endPara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898207" y="3694995"/>
            <a:ext cx="8777981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2000" dirty="0">
                <a:solidFill>
                  <a:srgbClr val="2121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2000" dirty="0">
                <a:solidFill>
                  <a:srgbClr val="2121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貴司在選擇新智能防偽技術時會考慮的因素：</a:t>
            </a:r>
            <a:endParaRPr lang="en-US" altLang="zh-TW" sz="2000" dirty="0">
              <a:solidFill>
                <a:srgbClr val="2121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723740" y="4124036"/>
            <a:ext cx="7457207" cy="2346369"/>
            <a:chOff x="2631026" y="4032133"/>
            <a:chExt cx="7457207" cy="2346369"/>
          </a:xfrm>
        </p:grpSpPr>
        <p:grpSp>
          <p:nvGrpSpPr>
            <p:cNvPr id="19" name="群組 18"/>
            <p:cNvGrpSpPr/>
            <p:nvPr/>
          </p:nvGrpSpPr>
          <p:grpSpPr>
            <a:xfrm>
              <a:off x="2631027" y="4032133"/>
              <a:ext cx="7457206" cy="2346369"/>
              <a:chOff x="5552856" y="1630652"/>
              <a:chExt cx="6457743" cy="2313280"/>
            </a:xfrm>
          </p:grpSpPr>
          <p:pic>
            <p:nvPicPr>
              <p:cNvPr id="21" name="圖片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22258" y="1630652"/>
                <a:ext cx="3188341" cy="2313280"/>
              </a:xfrm>
              <a:prstGeom prst="rect">
                <a:avLst/>
              </a:prstGeom>
            </p:spPr>
          </p:pic>
          <p:sp>
            <p:nvSpPr>
              <p:cNvPr id="22" name="矩形 21"/>
              <p:cNvSpPr/>
              <p:nvPr/>
            </p:nvSpPr>
            <p:spPr>
              <a:xfrm>
                <a:off x="5949270" y="1820511"/>
                <a:ext cx="1955709" cy="303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400" dirty="0"/>
                  <a:t>防偽技術</a:t>
                </a:r>
                <a:endParaRPr lang="en-US" altLang="zh-CN" sz="1400" dirty="0"/>
              </a:p>
            </p:txBody>
          </p:sp>
          <p:pic>
            <p:nvPicPr>
              <p:cNvPr id="24" name="圖片 23"/>
              <p:cNvPicPr>
                <a:picLocks noChangeAspect="1"/>
              </p:cNvPicPr>
              <p:nvPr/>
            </p:nvPicPr>
            <p:blipFill rotWithShape="1">
              <a:blip r:embed="rId6"/>
              <a:srcRect r="723" b="14776"/>
              <a:stretch/>
            </p:blipFill>
            <p:spPr>
              <a:xfrm>
                <a:off x="5552856" y="1778597"/>
                <a:ext cx="385925" cy="2019166"/>
              </a:xfrm>
              <a:prstGeom prst="rect">
                <a:avLst/>
              </a:prstGeom>
            </p:spPr>
          </p:pic>
          <p:sp>
            <p:nvSpPr>
              <p:cNvPr id="26" name="矩形 25"/>
              <p:cNvSpPr/>
              <p:nvPr/>
            </p:nvSpPr>
            <p:spPr>
              <a:xfrm>
                <a:off x="5929473" y="2202201"/>
                <a:ext cx="1955709" cy="303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400" dirty="0"/>
                  <a:t>技術的費用</a:t>
                </a:r>
                <a:endParaRPr lang="en-US" altLang="zh-CN" sz="1400" dirty="0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5917117" y="2588014"/>
                <a:ext cx="1955709" cy="303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400" dirty="0"/>
                  <a:t>標籤的外觀樣式</a:t>
                </a:r>
                <a:endParaRPr lang="en-US" altLang="zh-CN" sz="1400" dirty="0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5917117" y="2960611"/>
                <a:ext cx="1248232" cy="303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400" dirty="0"/>
                  <a:t>技術的應用範圍</a:t>
                </a:r>
                <a:endParaRPr lang="en-US" sz="1400" dirty="0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5909677" y="3331908"/>
                <a:ext cx="2383105" cy="515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400" dirty="0"/>
                  <a:t>技術的延伸功能（如數據處理、</a:t>
                </a:r>
                <a:r>
                  <a:rPr lang="zh-CN" altLang="en-US" sz="1400" dirty="0"/>
                  <a:t>市場推廣等）</a:t>
                </a:r>
                <a:endParaRPr lang="en-US" sz="1400" dirty="0"/>
              </a:p>
            </p:txBody>
          </p:sp>
        </p:grpSp>
        <p:sp>
          <p:nvSpPr>
            <p:cNvPr id="34" name="Rectangle 3">
              <a:extLst>
                <a:ext uri="{FF2B5EF4-FFF2-40B4-BE49-F238E27FC236}">
                  <a16:creationId xmlns:a16="http://schemas.microsoft.com/office/drawing/2014/main" id="{D5B4A74E-3170-B240-3963-23ECD012CE7D}"/>
                </a:ext>
              </a:extLst>
            </p:cNvPr>
            <p:cNvSpPr/>
            <p:nvPr/>
          </p:nvSpPr>
          <p:spPr>
            <a:xfrm>
              <a:off x="2653458" y="4611857"/>
              <a:ext cx="2448560" cy="32889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D5B4A74E-3170-B240-3963-23ECD012CE7D}"/>
                </a:ext>
              </a:extLst>
            </p:cNvPr>
            <p:cNvSpPr/>
            <p:nvPr/>
          </p:nvSpPr>
          <p:spPr>
            <a:xfrm>
              <a:off x="2631026" y="5783877"/>
              <a:ext cx="3695587" cy="4745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671768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2"/>
          <p:cNvSpPr txBox="1">
            <a:spLocks/>
          </p:cNvSpPr>
          <p:nvPr/>
        </p:nvSpPr>
        <p:spPr>
          <a:xfrm>
            <a:off x="327983" y="292856"/>
            <a:ext cx="10515600" cy="757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新智能防偽技術</a:t>
            </a:r>
            <a:r>
              <a:rPr lang="zh-CN" altLang="en-US" sz="4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先導計劃</a:t>
            </a:r>
            <a:r>
              <a:rPr lang="en-US" altLang="zh-CN" sz="4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-</a:t>
            </a:r>
            <a:r>
              <a:rPr lang="zh-CN" altLang="en-US" sz="4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問卷調查結果</a:t>
            </a:r>
            <a:endParaRPr lang="zh-HK" altLang="en-US" sz="4000" b="1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  <a:cs typeface="Oscine" panose="020B0506040202020204" pitchFamily="34" charset="0"/>
            </a:endParaRPr>
          </a:p>
        </p:txBody>
      </p:sp>
      <p:pic>
        <p:nvPicPr>
          <p:cNvPr id="6" name="Picture 14" descr="https://researchresearch-news-wordpress-media-live.s3.eu-west-1.amazonaws.com/2020/04/medical_healthcare_technology_graphic-738x443.jpg">
            <a:extLst>
              <a:ext uri="{FF2B5EF4-FFF2-40B4-BE49-F238E27FC236}">
                <a16:creationId xmlns:a16="http://schemas.microsoft.com/office/drawing/2014/main" id="{45ECC0F0-B2C6-720D-FEE0-23FA6C5A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319" y="1200590"/>
            <a:ext cx="2058527" cy="123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754380" y="1521247"/>
            <a:ext cx="10949940" cy="40934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000" b="1" dirty="0">
                <a:solidFill>
                  <a:srgbClr val="2121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意見概覽：</a:t>
            </a:r>
            <a:endParaRPr lang="en-US" altLang="zh-TW" sz="3000" b="1" dirty="0">
              <a:solidFill>
                <a:srgbClr val="2121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altLang="zh-TW" sz="2500" dirty="0">
                <a:solidFill>
                  <a:srgbClr val="212121"/>
                </a:solidFill>
                <a:latin typeface="微軟正黑體"/>
                <a:ea typeface="微軟正黑體"/>
              </a:rPr>
              <a:t> </a:t>
            </a:r>
            <a:r>
              <a:rPr lang="en-US" altLang="zh-TW" sz="2500" b="1" u="sng" dirty="0">
                <a:solidFill>
                  <a:srgbClr val="7030A0"/>
                </a:solidFill>
                <a:latin typeface="微軟正黑體"/>
                <a:ea typeface="微軟正黑體"/>
              </a:rPr>
              <a:t>89%</a:t>
            </a:r>
            <a:r>
              <a:rPr lang="zh-CN" altLang="en-US" sz="2500" dirty="0">
                <a:solidFill>
                  <a:srgbClr val="212121"/>
                </a:solidFill>
                <a:latin typeface="微軟正黑體"/>
                <a:ea typeface="微軟正黑體"/>
              </a:rPr>
              <a:t>參與企業同意</a:t>
            </a:r>
            <a:r>
              <a:rPr lang="en-US" sz="2500" dirty="0">
                <a:latin typeface="微軟正黑體"/>
                <a:ea typeface="微軟正黑體"/>
              </a:rPr>
              <a:t>「</a:t>
            </a:r>
            <a:r>
              <a:rPr lang="zh-TW" altLang="en-US" sz="2500" dirty="0">
                <a:solidFill>
                  <a:srgbClr val="212121"/>
                </a:solidFill>
                <a:latin typeface="微軟正黑體"/>
                <a:ea typeface="微軟正黑體"/>
              </a:rPr>
              <a:t>新智能防僞技術</a:t>
            </a:r>
            <a:r>
              <a:rPr lang="zh-TW" altLang="en-US" sz="2500" b="1" dirty="0">
                <a:solidFill>
                  <a:srgbClr val="7030A0"/>
                </a:solidFill>
                <a:latin typeface="微軟正黑體"/>
                <a:ea typeface="微軟正黑體"/>
              </a:rPr>
              <a:t>讓消費者增添了對貴司產品的信心</a:t>
            </a:r>
            <a:r>
              <a:rPr lang="en-US" sz="2500" dirty="0">
                <a:latin typeface="微軟正黑體"/>
                <a:ea typeface="微軟正黑體"/>
              </a:rPr>
              <a:t>」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altLang="zh-TW" sz="2500" dirty="0">
                <a:solidFill>
                  <a:srgbClr val="212121"/>
                </a:solidFill>
                <a:latin typeface="微軟正黑體"/>
                <a:ea typeface="微軟正黑體"/>
              </a:rPr>
              <a:t> </a:t>
            </a:r>
            <a:r>
              <a:rPr lang="en-US" altLang="zh-TW" sz="2500" b="1" u="sng" dirty="0">
                <a:solidFill>
                  <a:srgbClr val="7030A0"/>
                </a:solidFill>
                <a:latin typeface="微軟正黑體"/>
                <a:ea typeface="微軟正黑體"/>
              </a:rPr>
              <a:t>70%</a:t>
            </a:r>
            <a:r>
              <a:rPr lang="zh-CN" altLang="en-US" sz="2500" dirty="0">
                <a:solidFill>
                  <a:srgbClr val="212121"/>
                </a:solidFill>
                <a:latin typeface="微軟正黑體"/>
                <a:ea typeface="微軟正黑體"/>
              </a:rPr>
              <a:t>參與企業表示會</a:t>
            </a:r>
            <a:r>
              <a:rPr lang="zh-CN" altLang="en-US" sz="2500" b="1" dirty="0">
                <a:solidFill>
                  <a:srgbClr val="7030A0"/>
                </a:solidFill>
                <a:latin typeface="微軟正黑體"/>
                <a:ea typeface="微軟正黑體"/>
              </a:rPr>
              <a:t>繼續使用</a:t>
            </a:r>
            <a:r>
              <a:rPr lang="zh-TW" altLang="en-US" sz="2500" b="1" dirty="0">
                <a:solidFill>
                  <a:srgbClr val="7030A0"/>
                </a:solidFill>
                <a:latin typeface="微軟正黑體"/>
                <a:ea typeface="微軟正黑體"/>
              </a:rPr>
              <a:t>防僞技術</a:t>
            </a:r>
            <a:r>
              <a:rPr lang="zh-TW" altLang="en-US" sz="2500" dirty="0">
                <a:latin typeface="微軟正黑體"/>
                <a:ea typeface="微軟正黑體"/>
              </a:rPr>
              <a:t>於產品中</a:t>
            </a:r>
            <a:endParaRPr lang="en-US" altLang="zh-TW" sz="2500" dirty="0">
              <a:latin typeface="微軟正黑體"/>
              <a:ea typeface="微軟正黑體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zh-CN" altLang="en-US" sz="2500" dirty="0">
                <a:latin typeface="微軟正黑體"/>
                <a:ea typeface="微軟正黑體"/>
              </a:rPr>
              <a:t> 企業反映</a:t>
            </a:r>
            <a:r>
              <a:rPr lang="en-US" sz="2500" dirty="0">
                <a:latin typeface="微軟正黑體"/>
                <a:ea typeface="微軟正黑體"/>
              </a:rPr>
              <a:t>「 </a:t>
            </a:r>
            <a:r>
              <a:rPr lang="zh-CN" altLang="en-US" sz="2500" b="1" dirty="0">
                <a:solidFill>
                  <a:srgbClr val="7030A0"/>
                </a:solidFill>
                <a:latin typeface="微軟正黑體"/>
                <a:ea typeface="微軟正黑體"/>
              </a:rPr>
              <a:t>可加强宣傳及推廣</a:t>
            </a:r>
            <a:r>
              <a:rPr lang="zh-CN" altLang="en-US" sz="2500" dirty="0">
                <a:latin typeface="微軟正黑體"/>
                <a:ea typeface="微軟正黑體"/>
              </a:rPr>
              <a:t>防僞技術的應用</a:t>
            </a:r>
            <a:r>
              <a:rPr lang="en-US" sz="2500" dirty="0">
                <a:latin typeface="微軟正黑體"/>
                <a:ea typeface="微軟正黑體"/>
              </a:rPr>
              <a:t>」 </a:t>
            </a:r>
            <a:r>
              <a:rPr lang="zh-CN" altLang="en-US" sz="2500" dirty="0">
                <a:latin typeface="微軟正黑體"/>
                <a:ea typeface="微軟正黑體"/>
              </a:rPr>
              <a:t>、 </a:t>
            </a:r>
            <a:r>
              <a:rPr lang="en-US" sz="2500" dirty="0">
                <a:latin typeface="微軟正黑體"/>
                <a:ea typeface="微軟正黑體"/>
              </a:rPr>
              <a:t>「</a:t>
            </a:r>
            <a:r>
              <a:rPr lang="zh-TW" altLang="en-US" sz="2500" dirty="0">
                <a:latin typeface="微軟正黑體"/>
                <a:ea typeface="微軟正黑體"/>
              </a:rPr>
              <a:t>希望下次</a:t>
            </a:r>
            <a:r>
              <a:rPr lang="zh-TW" altLang="en-US" sz="2500" b="1" dirty="0">
                <a:solidFill>
                  <a:srgbClr val="7030A0"/>
                </a:solidFill>
                <a:latin typeface="微軟正黑體"/>
                <a:ea typeface="微軟正黑體"/>
              </a:rPr>
              <a:t>增加每公司能參與項目的產品數目</a:t>
            </a:r>
            <a:r>
              <a:rPr lang="en-US" sz="2500" dirty="0">
                <a:latin typeface="微軟正黑體"/>
                <a:ea typeface="微軟正黑體"/>
              </a:rPr>
              <a:t>」</a:t>
            </a:r>
            <a:r>
              <a:rPr lang="zh-CN" altLang="en-US" sz="2500" dirty="0">
                <a:latin typeface="微軟正黑體"/>
                <a:ea typeface="微軟正黑體"/>
              </a:rPr>
              <a:t>、</a:t>
            </a:r>
            <a:r>
              <a:rPr lang="en-US" sz="2500" dirty="0">
                <a:latin typeface="微軟正黑體"/>
                <a:ea typeface="微軟正黑體"/>
              </a:rPr>
              <a:t> 「</a:t>
            </a:r>
            <a:r>
              <a:rPr lang="zh-CN" altLang="en-US" sz="2500" dirty="0">
                <a:latin typeface="微軟正黑體"/>
                <a:ea typeface="微軟正黑體"/>
              </a:rPr>
              <a:t>可</a:t>
            </a:r>
            <a:r>
              <a:rPr lang="zh-TW" altLang="en-US" sz="2500" dirty="0">
                <a:latin typeface="微軟正黑體"/>
                <a:ea typeface="微軟正黑體"/>
              </a:rPr>
              <a:t>提供</a:t>
            </a:r>
            <a:r>
              <a:rPr lang="zh-CN" altLang="en-US" sz="2500" b="1" dirty="0">
                <a:solidFill>
                  <a:srgbClr val="7030A0"/>
                </a:solidFill>
                <a:latin typeface="微軟正黑體"/>
                <a:ea typeface="微軟正黑體"/>
              </a:rPr>
              <a:t>更多</a:t>
            </a:r>
            <a:r>
              <a:rPr lang="zh-TW" altLang="en-US" sz="2500" b="1" dirty="0">
                <a:solidFill>
                  <a:srgbClr val="7030A0"/>
                </a:solidFill>
                <a:latin typeface="微軟正黑體"/>
                <a:ea typeface="微軟正黑體"/>
              </a:rPr>
              <a:t>標籤</a:t>
            </a:r>
            <a:r>
              <a:rPr lang="en-US" sz="2500" dirty="0">
                <a:latin typeface="微軟正黑體"/>
                <a:ea typeface="微軟正黑體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2082233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growing role of RPA in the life sciences field">
            <a:extLst>
              <a:ext uri="{FF2B5EF4-FFF2-40B4-BE49-F238E27FC236}">
                <a16:creationId xmlns:a16="http://schemas.microsoft.com/office/drawing/2014/main" id="{1D971442-3C4F-F075-AE7D-9EC696679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anticftech.org/t-chn/%E5%B7%A5%E4%BD%9C%E5%9D%8A/%E7%AC%AC%E4%B8%80%E6%9C%9F%E8%97%A5%E5%93%81%E5%8F%8A%E4%BF%9D%E5%81%A5%E9%A3%9F%E5%93%81%E6%96%B0%E6%99%BA%E8%83%BD%E9%98%B2%E5%81%BD%E6%8A%80%E8%A1%93%E5%B7%A5%E4%BD%9C%E5%9D%8A/Photos/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0" y="2086268"/>
            <a:ext cx="4036604" cy="218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www.anticftech.org/t-chn/%E5%B7%A5%E4%BD%9C%E5%9D%8A/%E7%AC%AC%E4%B8%80%E6%9C%9F%E8%97%A5%E5%93%81%E5%8F%8A%E4%BF%9D%E5%81%A5%E9%A3%9F%E5%93%81%E6%96%B0%E6%99%BA%E8%83%BD%E9%98%B2%E5%81%BD%E6%8A%80%E8%A1%93%E5%B7%A5%E4%BD%9C%E5%9D%8A/Photos/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3"/>
          <a:stretch/>
        </p:blipFill>
        <p:spPr bwMode="auto">
          <a:xfrm>
            <a:off x="4188634" y="4457700"/>
            <a:ext cx="3899254" cy="217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/>
          <a:srcRect r="586"/>
          <a:stretch/>
        </p:blipFill>
        <p:spPr>
          <a:xfrm>
            <a:off x="8287827" y="1355522"/>
            <a:ext cx="3620999" cy="5250649"/>
          </a:xfrm>
          <a:prstGeom prst="rect">
            <a:avLst/>
          </a:prstGeom>
        </p:spPr>
      </p:pic>
      <p:pic>
        <p:nvPicPr>
          <p:cNvPr id="9" name="Picture 4" descr="https://www.anticftech.org/t-chn/%E5%B7%A5%E4%BD%9C%E5%9D%8A/%E7%AC%AC%E4%BA%8C%E6%9C%9F%E8%97%A5%E5%93%81%E5%8F%8A%E4%BF%9D%E5%81%A5%E9%A3%9F%E5%93%81%E6%96%B0%E6%99%BA%E8%83%BD%E9%98%B2%E5%81%BD%E6%8A%80%E8%A1%93%E5%B7%A5%E4%BD%9C%E5%9D%8A/Photos/IMG-377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6"/>
          <a:stretch/>
        </p:blipFill>
        <p:spPr bwMode="auto">
          <a:xfrm>
            <a:off x="4340663" y="1316452"/>
            <a:ext cx="3568612" cy="225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90BB42B1-9631-93EC-8E26-150A008AA705}"/>
              </a:ext>
            </a:extLst>
          </p:cNvPr>
          <p:cNvSpPr/>
          <p:nvPr/>
        </p:nvSpPr>
        <p:spPr bwMode="auto">
          <a:xfrm>
            <a:off x="468186" y="227105"/>
            <a:ext cx="840533" cy="719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HK" sz="3000" b="1" dirty="0">
                <a:solidFill>
                  <a:schemeClr val="bg1"/>
                </a:solidFill>
                <a:ea typeface="宋体" pitchFamily="2" charset="-122"/>
              </a:rPr>
              <a:t>0</a:t>
            </a:r>
            <a:r>
              <a:rPr lang="en-US" sz="3000" b="1" dirty="0">
                <a:solidFill>
                  <a:schemeClr val="bg1"/>
                </a:solidFill>
                <a:ea typeface="宋体" pitchFamily="2" charset="-122"/>
              </a:rPr>
              <a:t>3</a:t>
            </a:r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1506304" y="165176"/>
            <a:ext cx="11366434" cy="986100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第一期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、第二期</a:t>
            </a:r>
            <a:r>
              <a:rPr lang="zh-TW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藥品及保健食品新智能防偽技術工作坊</a:t>
            </a:r>
            <a:r>
              <a:rPr lang="en-US" altLang="zh-TW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/>
            </a:r>
            <a:br>
              <a:rPr lang="en-US" altLang="zh-TW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</a:b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（</a:t>
            </a:r>
            <a:r>
              <a:rPr lang="en-US" altLang="zh-CN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2021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年</a:t>
            </a:r>
            <a:r>
              <a:rPr lang="en-US" altLang="zh-CN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12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月</a:t>
            </a:r>
            <a:r>
              <a:rPr lang="en-US" altLang="zh-CN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17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日、</a:t>
            </a:r>
            <a:r>
              <a:rPr lang="en-US" altLang="zh-CN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2022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年</a:t>
            </a:r>
            <a:r>
              <a:rPr lang="en-US" altLang="zh-CN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8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月</a:t>
            </a:r>
            <a:r>
              <a:rPr lang="en-US" altLang="zh-CN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25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日）</a:t>
            </a:r>
            <a:endParaRPr lang="zh-HK" altLang="en-US" sz="3200" b="1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  <a:cs typeface="Oscine" panose="020B050604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519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ee the source image"/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t="12227"/>
          <a:stretch/>
        </p:blipFill>
        <p:spPr bwMode="auto">
          <a:xfrm flipH="1">
            <a:off x="-1" y="-17584"/>
            <a:ext cx="12203720" cy="687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6304" y="165176"/>
            <a:ext cx="11366434" cy="986100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第一期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、第二期</a:t>
            </a:r>
            <a:r>
              <a:rPr lang="zh-TW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藥品及保健食品新智能防偽技術工作坊</a:t>
            </a:r>
            <a:r>
              <a:rPr lang="en-US" altLang="zh-TW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/>
            </a:r>
            <a:br>
              <a:rPr lang="en-US" altLang="zh-TW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</a:b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（</a:t>
            </a:r>
            <a:r>
              <a:rPr lang="en-US" altLang="zh-CN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2021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年</a:t>
            </a:r>
            <a:r>
              <a:rPr lang="en-US" altLang="zh-CN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12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月</a:t>
            </a:r>
            <a:r>
              <a:rPr lang="en-US" altLang="zh-CN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17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日、</a:t>
            </a:r>
            <a:r>
              <a:rPr lang="en-US" altLang="zh-CN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2022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年</a:t>
            </a:r>
            <a:r>
              <a:rPr lang="en-US" altLang="zh-CN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8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月</a:t>
            </a:r>
            <a:r>
              <a:rPr lang="en-US" altLang="zh-CN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25</a:t>
            </a:r>
            <a:r>
              <a:rPr lang="zh-CN" altLang="en-US" sz="32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日）</a:t>
            </a:r>
            <a:endParaRPr lang="zh-HK" altLang="en-US" sz="3200" b="1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  <a:cs typeface="Oscine" panose="020B050604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6099" y="1177994"/>
            <a:ext cx="110137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zh-CN" altLang="en-US" sz="25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第一部分：</a:t>
            </a:r>
            <a:r>
              <a:rPr lang="zh-TW" altLang="en-US" sz="25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商品防偽的</a:t>
            </a:r>
            <a:r>
              <a:rPr lang="zh-TW" altLang="en-US" sz="30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需求</a:t>
            </a:r>
            <a:r>
              <a:rPr lang="zh-TW" altLang="en-US" sz="2500" b="1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zh-TW" altLang="en-US" sz="2500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endParaRPr lang="en-US" altLang="zh-TW" sz="2500" dirty="0">
              <a:solidFill>
                <a:schemeClr val="accent1">
                  <a:lumMod val="7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fontAlgn="base"/>
            <a:endParaRPr lang="en-US" altLang="zh-TW" sz="2500" dirty="0">
              <a:solidFill>
                <a:schemeClr val="accent1">
                  <a:lumMod val="7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zh-CN" altLang="en-US" sz="25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第二部分：</a:t>
            </a:r>
            <a:r>
              <a:rPr lang="zh-TW" altLang="en-US" sz="25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防偽技術的</a:t>
            </a:r>
            <a:r>
              <a:rPr lang="zh-TW" altLang="en-US" sz="30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應用</a:t>
            </a:r>
            <a:r>
              <a:rPr lang="zh-TW" altLang="en-US" sz="25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（物理技術及最新數碼技術</a:t>
            </a:r>
            <a:r>
              <a:rPr lang="zh-CN" altLang="en-US" sz="25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）</a:t>
            </a:r>
            <a:endParaRPr lang="en-US" altLang="zh-CN" sz="2500" dirty="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fontAlgn="base"/>
            <a:endParaRPr lang="en-US" altLang="zh-CN" sz="2500" dirty="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zh-CN" altLang="en-US" sz="25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第三部分：</a:t>
            </a:r>
            <a:r>
              <a:rPr lang="zh-CN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  <a:t>新智能</a:t>
            </a:r>
            <a:r>
              <a:rPr lang="zh-CN" altLang="en-US" sz="30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防僞標</a:t>
            </a:r>
            <a:r>
              <a:rPr lang="zh-TW" altLang="en-US" sz="30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籤</a:t>
            </a:r>
            <a:r>
              <a:rPr lang="zh-CN" altLang="en-US" sz="30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及查詢平台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- </a:t>
            </a:r>
            <a:r>
              <a:rPr lang="zh-CN" altLang="en-US" sz="25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應用及操作説明</a:t>
            </a:r>
            <a:endParaRPr lang="en-US" altLang="zh-CN" sz="2500" dirty="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2745" y="3299871"/>
            <a:ext cx="2345092" cy="3052593"/>
          </a:xfrm>
          <a:prstGeom prst="rect">
            <a:avLst/>
          </a:prstGeom>
        </p:spPr>
      </p:pic>
      <p:pic>
        <p:nvPicPr>
          <p:cNvPr id="1038" name="Picture 14" descr="Organic product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00" y="1150780"/>
            <a:ext cx="855807" cy="8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lls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45" y="1177994"/>
            <a:ext cx="776467" cy="77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Qr code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412" y="2117748"/>
            <a:ext cx="964333" cy="96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E77C9997-1C0F-4991-8EB0-23244BB7E2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8638" y="830377"/>
            <a:ext cx="1947340" cy="1318386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90BB42B1-9631-93EC-8E26-150A008AA705}"/>
              </a:ext>
            </a:extLst>
          </p:cNvPr>
          <p:cNvSpPr/>
          <p:nvPr/>
        </p:nvSpPr>
        <p:spPr bwMode="auto">
          <a:xfrm>
            <a:off x="468186" y="227105"/>
            <a:ext cx="840533" cy="719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HK" sz="3000" b="1" dirty="0">
                <a:solidFill>
                  <a:schemeClr val="bg1"/>
                </a:solidFill>
                <a:ea typeface="宋体" pitchFamily="2" charset="-122"/>
              </a:rPr>
              <a:t>0</a:t>
            </a:r>
            <a:r>
              <a:rPr lang="en-US" sz="3000" b="1" dirty="0">
                <a:solidFill>
                  <a:schemeClr val="bg1"/>
                </a:solidFill>
                <a:ea typeface="宋体" pitchFamily="2" charset="-122"/>
              </a:rPr>
              <a:t>3</a:t>
            </a:r>
          </a:p>
        </p:txBody>
      </p:sp>
      <p:pic>
        <p:nvPicPr>
          <p:cNvPr id="5" name="checking platfo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2832" y="3504832"/>
            <a:ext cx="5141508" cy="2892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0887E6-9F93-30B9-99DB-76CAF4E541A2}"/>
              </a:ext>
            </a:extLst>
          </p:cNvPr>
          <p:cNvSpPr txBox="1"/>
          <p:nvPr/>
        </p:nvSpPr>
        <p:spPr>
          <a:xfrm>
            <a:off x="2135414" y="6447970"/>
            <a:ext cx="72961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>
                <a:ea typeface="游ゴシック"/>
                <a:cs typeface="Calibri"/>
              </a:rPr>
              <a:t>新智能防僞先導計劃：</a:t>
            </a:r>
            <a:r>
              <a:rPr lang="ja-JP" u="sng">
                <a:ea typeface="+mn-lt"/>
                <a:cs typeface="+mn-lt"/>
              </a:rPr>
              <a:t>http://anticftech.dxunt315.com/outer/home</a:t>
            </a:r>
            <a:r>
              <a:rPr lang="ja-JP" altLang="en-US">
                <a:ea typeface="+mn-lt"/>
                <a:cs typeface="+mn-lt"/>
              </a:rPr>
              <a:t> </a:t>
            </a:r>
            <a:endParaRPr lang="en-US">
              <a:ea typeface="游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00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ealthtech fundi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表格 13">
            <a:extLst>
              <a:ext uri="{FF2B5EF4-FFF2-40B4-BE49-F238E27FC236}">
                <a16:creationId xmlns:a16="http://schemas.microsoft.com/office/drawing/2014/main" id="{180E7655-0B63-4718-88D4-B7619275A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096198"/>
              </p:ext>
            </p:extLst>
          </p:nvPr>
        </p:nvGraphicFramePr>
        <p:xfrm>
          <a:off x="468186" y="1330207"/>
          <a:ext cx="11024874" cy="511631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92572">
                  <a:extLst>
                    <a:ext uri="{9D8B030D-6E8A-4147-A177-3AD203B41FA5}">
                      <a16:colId xmlns:a16="http://schemas.microsoft.com/office/drawing/2014/main" val="184449780"/>
                    </a:ext>
                  </a:extLst>
                </a:gridCol>
                <a:gridCol w="3935337">
                  <a:extLst>
                    <a:ext uri="{9D8B030D-6E8A-4147-A177-3AD203B41FA5}">
                      <a16:colId xmlns:a16="http://schemas.microsoft.com/office/drawing/2014/main" val="2745851663"/>
                    </a:ext>
                  </a:extLst>
                </a:gridCol>
                <a:gridCol w="4996965">
                  <a:extLst>
                    <a:ext uri="{9D8B030D-6E8A-4147-A177-3AD203B41FA5}">
                      <a16:colId xmlns:a16="http://schemas.microsoft.com/office/drawing/2014/main" val="4042379097"/>
                    </a:ext>
                  </a:extLst>
                </a:gridCol>
              </a:tblGrid>
              <a:tr h="1194333">
                <a:tc>
                  <a:txBody>
                    <a:bodyPr/>
                    <a:lstStyle/>
                    <a:p>
                      <a:endParaRPr lang="zh-CN" altLang="en-US" sz="2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500" dirty="0">
                          <a:latin typeface="+mn-ea"/>
                          <a:ea typeface="+mn-ea"/>
                        </a:rPr>
                        <a:t>第一次技術展示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500" kern="100" dirty="0">
                          <a:effectLst/>
                          <a:latin typeface="+mn-ea"/>
                          <a:ea typeface="+mn-ea"/>
                        </a:rPr>
                        <a:t>第二次技術展示</a:t>
                      </a:r>
                      <a:endParaRPr lang="zh-CN" altLang="en-US" sz="2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636172"/>
                  </a:ext>
                </a:extLst>
              </a:tr>
              <a:tr h="592020">
                <a:tc>
                  <a:txBody>
                    <a:bodyPr/>
                    <a:lstStyle/>
                    <a:p>
                      <a:r>
                        <a:rPr lang="zh-CN" altLang="en-US" sz="2500" dirty="0">
                          <a:latin typeface="+mn-ea"/>
                          <a:ea typeface="+mn-ea"/>
                        </a:rPr>
                        <a:t>展會名稱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500" dirty="0">
                          <a:latin typeface="+mn-ea"/>
                          <a:ea typeface="+mn-ea"/>
                        </a:rPr>
                        <a:t>美食博覽會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500" kern="1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香港國際醫療及保健展</a:t>
                      </a:r>
                      <a:endParaRPr lang="en-US" altLang="zh-CN" sz="2500" kern="1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15746"/>
                  </a:ext>
                </a:extLst>
              </a:tr>
              <a:tr h="616478">
                <a:tc>
                  <a:txBody>
                    <a:bodyPr/>
                    <a:lstStyle/>
                    <a:p>
                      <a:r>
                        <a:rPr lang="zh-CN" altLang="en-US" sz="2500" dirty="0">
                          <a:latin typeface="+mn-ea"/>
                          <a:ea typeface="+mn-ea"/>
                        </a:rPr>
                        <a:t>時間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5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</a:rPr>
                        <a:t>2021</a:t>
                      </a:r>
                      <a:r>
                        <a:rPr lang="zh-CN" altLang="en-US" sz="25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25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zh-CN" altLang="en-US" sz="25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endParaRPr lang="zh-CN" altLang="en-US" sz="2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5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</a:rPr>
                        <a:t>2022</a:t>
                      </a:r>
                      <a:r>
                        <a:rPr lang="zh-CN" altLang="en-US" sz="25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25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zh-CN" altLang="en-US" sz="25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endParaRPr lang="zh-CN" altLang="en-US" sz="2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170924"/>
                  </a:ext>
                </a:extLst>
              </a:tr>
              <a:tr h="652032">
                <a:tc>
                  <a:txBody>
                    <a:bodyPr/>
                    <a:lstStyle/>
                    <a:p>
                      <a:r>
                        <a:rPr lang="zh-CN" altLang="en-US" sz="2500" dirty="0">
                          <a:latin typeface="+mn-ea"/>
                          <a:ea typeface="+mn-ea"/>
                        </a:rPr>
                        <a:t>地點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2500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香港會議展覽中心</a:t>
                      </a:r>
                      <a:r>
                        <a:rPr lang="zh-TW" altLang="en-US" sz="2500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500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1A-D16</a:t>
                      </a:r>
                      <a:endParaRPr lang="en-HK" altLang="zh-CN" sz="25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500" dirty="0">
                          <a:latin typeface="+mn-ea"/>
                          <a:ea typeface="+mn-ea"/>
                        </a:rPr>
                        <a:t>香港會議展覽中心</a:t>
                      </a:r>
                      <a:r>
                        <a:rPr lang="zh-TW" altLang="en-US" sz="25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2500" dirty="0">
                          <a:latin typeface="+mn-ea"/>
                          <a:ea typeface="+mn-ea"/>
                        </a:rPr>
                        <a:t>3D-C19</a:t>
                      </a:r>
                      <a:endParaRPr lang="zh-CN" altLang="en-US" sz="2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261556"/>
                  </a:ext>
                </a:extLst>
              </a:tr>
              <a:tr h="2061450">
                <a:tc>
                  <a:txBody>
                    <a:bodyPr/>
                    <a:lstStyle/>
                    <a:p>
                      <a:r>
                        <a:rPr lang="zh-CN" altLang="en-US" sz="2500" dirty="0">
                          <a:latin typeface="+mn-ea"/>
                          <a:ea typeface="+mn-ea"/>
                        </a:rPr>
                        <a:t>展示內容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HK" altLang="zh-CN" sz="25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2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845918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B68E849B-3A6F-44E0-B2BC-2D097E57A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76" y="4569511"/>
            <a:ext cx="1546180" cy="11746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B9D5E51-DB15-4167-AD4C-9EA7939E0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578" y="5941560"/>
            <a:ext cx="3733105" cy="949470"/>
          </a:xfrm>
          <a:prstGeom prst="rect">
            <a:avLst/>
          </a:prstGeom>
        </p:spPr>
      </p:pic>
      <p:sp>
        <p:nvSpPr>
          <p:cNvPr id="13" name="標題 2">
            <a:extLst>
              <a:ext uri="{FF2B5EF4-FFF2-40B4-BE49-F238E27FC236}">
                <a16:creationId xmlns:a16="http://schemas.microsoft.com/office/drawing/2014/main" id="{BD6DE292-FA64-AA8C-4C4A-F270BC3FFA95}"/>
              </a:ext>
            </a:extLst>
          </p:cNvPr>
          <p:cNvSpPr txBox="1">
            <a:spLocks/>
          </p:cNvSpPr>
          <p:nvPr/>
        </p:nvSpPr>
        <p:spPr>
          <a:xfrm>
            <a:off x="1492559" y="269477"/>
            <a:ext cx="10515600" cy="757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2</a:t>
            </a:r>
            <a:r>
              <a:rPr lang="zh-TW" altLang="en-US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次防偽技術展示</a:t>
            </a:r>
            <a:endParaRPr lang="zh-HK" altLang="en-US" sz="3500" b="1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  <a:cs typeface="Oscine" panose="020B0506040202020204" pitchFamily="34" charset="0"/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15CED238-AC06-B6AC-E4DF-9620E4AA667E}"/>
              </a:ext>
            </a:extLst>
          </p:cNvPr>
          <p:cNvSpPr/>
          <p:nvPr/>
        </p:nvSpPr>
        <p:spPr bwMode="auto">
          <a:xfrm>
            <a:off x="468186" y="227105"/>
            <a:ext cx="840533" cy="719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HK" sz="3000" b="1" dirty="0">
                <a:solidFill>
                  <a:schemeClr val="bg1"/>
                </a:solidFill>
                <a:ea typeface="宋体" pitchFamily="2" charset="-122"/>
              </a:rPr>
              <a:t>0</a:t>
            </a:r>
            <a:r>
              <a:rPr lang="en-US" sz="3000" b="1" dirty="0">
                <a:solidFill>
                  <a:schemeClr val="bg1"/>
                </a:solidFill>
                <a:ea typeface="宋体" pitchFamily="2" charset="-122"/>
              </a:rPr>
              <a:t>4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ED174C2-08B7-D456-91F1-8454FE84BE8F}"/>
              </a:ext>
            </a:extLst>
          </p:cNvPr>
          <p:cNvSpPr/>
          <p:nvPr/>
        </p:nvSpPr>
        <p:spPr>
          <a:xfrm>
            <a:off x="2817936" y="4309937"/>
            <a:ext cx="6096000" cy="20678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200" dirty="0">
                <a:solidFill>
                  <a:schemeClr val="dk1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• </a:t>
            </a:r>
            <a:r>
              <a:rPr lang="zh-TW" altLang="en-US" sz="2200" dirty="0">
                <a:solidFill>
                  <a:schemeClr val="dk1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防偽技術類型</a:t>
            </a:r>
            <a:br>
              <a:rPr lang="zh-TW" altLang="en-US" sz="2200" dirty="0">
                <a:solidFill>
                  <a:schemeClr val="dk1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altLang="zh-TW" sz="2200" dirty="0">
                <a:solidFill>
                  <a:schemeClr val="dk1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• </a:t>
            </a:r>
            <a:r>
              <a:rPr lang="zh-TW" altLang="en-US" sz="2200" dirty="0">
                <a:solidFill>
                  <a:schemeClr val="dk1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防偽技術發展應用的各個階段</a:t>
            </a:r>
            <a:br>
              <a:rPr lang="zh-TW" altLang="en-US" sz="2200" dirty="0">
                <a:solidFill>
                  <a:schemeClr val="dk1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altLang="zh-TW" sz="2200" dirty="0">
                <a:solidFill>
                  <a:schemeClr val="dk1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• </a:t>
            </a:r>
            <a:r>
              <a:rPr lang="zh-TW" altLang="en-US" sz="2200" dirty="0">
                <a:solidFill>
                  <a:schemeClr val="dk1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最新的標籤防偽技術及展示</a:t>
            </a:r>
            <a:br>
              <a:rPr lang="zh-TW" altLang="en-US" sz="2200" dirty="0">
                <a:solidFill>
                  <a:schemeClr val="dk1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altLang="zh-TW" sz="2200" dirty="0">
                <a:solidFill>
                  <a:schemeClr val="dk1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• </a:t>
            </a:r>
            <a:r>
              <a:rPr lang="zh-TW" altLang="en-US" sz="2200" dirty="0">
                <a:solidFill>
                  <a:schemeClr val="dk1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「最新防偽技術先導計劃」</a:t>
            </a:r>
            <a:endParaRPr lang="zh-CN" altLang="zh-CN" sz="2200" dirty="0">
              <a:solidFill>
                <a:schemeClr val="dk1"/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463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nticftech.org/t-chn/%E6%8A%80%E8%A1%93%E5%B1%95%E7%A4%BA/%E3%80%8C%E7%BE%8E%E9%A3%9F%E5%8D%9A%E8%A6%BD2021%E3%80%8D%E6%9C%80%E6%96%B0%E9%98%B2%E5%81%BD%E6%8A%80%E8%A1%93%E5%B1%95%E7%A4%BA/files/Photos/3-Visitors/Visitors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009" y="1543871"/>
            <a:ext cx="4028143" cy="253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anticftech.org/t-chn/%E6%8A%80%E8%A1%93%E5%B1%95%E7%A4%BA/%E3%80%8C%E7%BE%8E%E9%A3%9F%E5%8D%9A%E8%A6%BD2021%E3%80%8D%E6%9C%80%E6%96%B0%E9%98%B2%E5%81%BD%E6%8A%80%E8%A1%93%E5%B1%95%E7%A4%BA/files/Photos/3-Visitors/Visitors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567" y="4296171"/>
            <a:ext cx="1834139" cy="24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anticftech.org/t-chn/%E6%8A%80%E8%A1%93%E5%B1%95%E7%A4%BA/%E3%80%8C%E7%BE%8E%E9%A3%9F%E5%8D%9A%E8%A6%BD2021%E3%80%8D%E6%9C%80%E6%96%B0%E9%98%B2%E5%81%BD%E6%8A%80%E8%A1%93%E5%B1%95%E7%A4%BA/files/Photos/3-Visitors/Visitors-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035" y="1543871"/>
            <a:ext cx="3462226" cy="253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anticftech.org/t-chn/%E6%8A%80%E8%A1%93%E5%B1%95%E7%A4%BA/%E3%80%8C%E7%BE%8E%E9%A3%9F%E5%8D%9A%E8%A6%BD2021%E3%80%8D%E6%9C%80%E6%96%B0%E9%98%B2%E5%81%BD%E6%8A%80%E8%A1%93%E5%B1%95%E7%A4%BA/files/Photos/2-Brochure/Brochure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786" y="4296171"/>
            <a:ext cx="1831085" cy="243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anticftech.org/t-chn/%E6%8A%80%E8%A1%93%E5%B1%95%E7%A4%BA/%E3%80%8C%E7%BE%8E%E9%A3%9F%E5%8D%9A%E8%A6%BD2021%E3%80%8D%E6%9C%80%E6%96%B0%E9%98%B2%E5%81%BD%E6%8A%80%E8%A1%93%E5%B1%95%E7%A4%BA/files/Photos/1-Booth/Booth-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3" y="1543871"/>
            <a:ext cx="3441963" cy="25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www.anticftech.org/t-chn/%E6%8A%80%E8%A1%93%E5%B1%95%E7%A4%BA/%E3%80%8C%E7%BE%8E%E9%A3%9F%E5%8D%9A%E8%A6%BD2021%E3%80%8D%E6%9C%80%E6%96%B0%E9%98%B2%E5%81%BD%E6%8A%80%E8%A1%93%E5%B1%95%E7%A4%BA/files/Photos/3-Visitors/Visitors-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013" y="4296171"/>
            <a:ext cx="1831474" cy="244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www.anticftech.org/t-chn/%E6%8A%80%E8%A1%93%E5%B1%95%E7%A4%BA/%E3%80%8C%E7%BE%8E%E9%A3%9F%E5%8D%9A%E8%A6%BD2021%E3%80%8D%E6%9C%80%E6%96%B0%E9%98%B2%E5%81%BD%E6%8A%80%E8%A1%93%E5%B1%95%E7%A4%BA/files/Photos/3-Visitors/Visitors-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47" y="4296171"/>
            <a:ext cx="1831086" cy="243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61D087DF-1470-B519-CF5A-CAD4B5FF34B0}"/>
              </a:ext>
            </a:extLst>
          </p:cNvPr>
          <p:cNvSpPr/>
          <p:nvPr/>
        </p:nvSpPr>
        <p:spPr bwMode="auto">
          <a:xfrm>
            <a:off x="445326" y="341405"/>
            <a:ext cx="840533" cy="719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HK" sz="3000" b="1" dirty="0">
                <a:solidFill>
                  <a:schemeClr val="bg1"/>
                </a:solidFill>
                <a:ea typeface="宋体" pitchFamily="2" charset="-122"/>
              </a:rPr>
              <a:t>0</a:t>
            </a:r>
            <a:r>
              <a:rPr lang="en-US" sz="3000" b="1" dirty="0">
                <a:solidFill>
                  <a:schemeClr val="bg1"/>
                </a:solidFill>
                <a:ea typeface="宋体" pitchFamily="2" charset="-122"/>
              </a:rPr>
              <a:t>4</a:t>
            </a:r>
          </a:p>
        </p:txBody>
      </p:sp>
      <p:sp>
        <p:nvSpPr>
          <p:cNvPr id="5" name="標題 2">
            <a:extLst>
              <a:ext uri="{FF2B5EF4-FFF2-40B4-BE49-F238E27FC236}">
                <a16:creationId xmlns:a16="http://schemas.microsoft.com/office/drawing/2014/main" id="{BC3419CE-EAFD-1A86-346C-1E816F12FC19}"/>
              </a:ext>
            </a:extLst>
          </p:cNvPr>
          <p:cNvSpPr txBox="1">
            <a:spLocks/>
          </p:cNvSpPr>
          <p:nvPr/>
        </p:nvSpPr>
        <p:spPr>
          <a:xfrm>
            <a:off x="1411709" y="455705"/>
            <a:ext cx="10515600" cy="102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最新防偽技術展示</a:t>
            </a:r>
            <a:endParaRPr lang="en-US" altLang="zh-TW" sz="3500" b="1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  <a:cs typeface="Oscine" panose="020B0506040202020204" pitchFamily="34" charset="0"/>
            </a:endParaRPr>
          </a:p>
          <a:p>
            <a:r>
              <a:rPr lang="zh-CN" altLang="en-US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（</a:t>
            </a:r>
            <a:r>
              <a:rPr lang="en-US" altLang="zh-CN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2021</a:t>
            </a:r>
            <a:r>
              <a:rPr lang="zh-CN" altLang="en-US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年</a:t>
            </a:r>
            <a:r>
              <a:rPr lang="en-US" altLang="zh-CN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8</a:t>
            </a:r>
            <a:r>
              <a:rPr lang="zh-CN" altLang="en-US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月</a:t>
            </a:r>
            <a:r>
              <a:rPr lang="en-US" altLang="zh-CN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12-16</a:t>
            </a:r>
            <a:r>
              <a:rPr lang="zh-CN" altLang="en-US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日 及 </a:t>
            </a:r>
            <a:r>
              <a:rPr lang="en-US" altLang="zh-CN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2022</a:t>
            </a:r>
            <a:r>
              <a:rPr lang="zh-CN" altLang="en-US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年</a:t>
            </a:r>
            <a:r>
              <a:rPr lang="en-US" altLang="zh-CN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11</a:t>
            </a:r>
            <a:r>
              <a:rPr lang="zh-CN" altLang="en-US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月</a:t>
            </a:r>
            <a:r>
              <a:rPr lang="en-US" altLang="zh-CN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9-11</a:t>
            </a:r>
            <a:r>
              <a:rPr lang="zh-CN" altLang="en-US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日）</a:t>
            </a:r>
            <a:endParaRPr lang="zh-HK" altLang="en-US" sz="3500" b="1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  <a:cs typeface="Oscine" panose="020B050604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933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018" y="1802585"/>
            <a:ext cx="3034162" cy="4293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6978" y="2048962"/>
            <a:ext cx="6096000" cy="32470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000" dirty="0">
                <a:latin typeface="DengXian" panose="02010600030101010101" pitchFamily="2" charset="-122"/>
                <a:ea typeface="DengXian" panose="02010600030101010101" pitchFamily="2" charset="-122"/>
              </a:rPr>
              <a:t>内容包括：</a:t>
            </a:r>
            <a:endParaRPr lang="en-US" altLang="zh-TW" sz="25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  <a:t/>
            </a:r>
            <a:br>
              <a:rPr lang="zh-TW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en-US" altLang="zh-TW" sz="2500" dirty="0">
                <a:latin typeface="DengXian" panose="02010600030101010101" pitchFamily="2" charset="-122"/>
                <a:ea typeface="DengXian" panose="02010600030101010101" pitchFamily="2" charset="-122"/>
              </a:rPr>
              <a:t>1. </a:t>
            </a:r>
            <a:r>
              <a:rPr lang="zh-TW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  <a:t>防偽追溯管理系統概念</a:t>
            </a:r>
            <a:br>
              <a:rPr lang="zh-TW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en-US" altLang="zh-TW" sz="2500" dirty="0">
                <a:latin typeface="DengXian" panose="02010600030101010101" pitchFamily="2" charset="-122"/>
                <a:ea typeface="DengXian" panose="02010600030101010101" pitchFamily="2" charset="-122"/>
              </a:rPr>
              <a:t>2. </a:t>
            </a:r>
            <a:r>
              <a:rPr lang="zh-TW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  <a:t>防偽技術類型</a:t>
            </a:r>
            <a:br>
              <a:rPr lang="zh-TW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en-US" altLang="zh-TW" sz="2500" dirty="0">
                <a:latin typeface="DengXian" panose="02010600030101010101" pitchFamily="2" charset="-122"/>
                <a:ea typeface="DengXian" panose="02010600030101010101" pitchFamily="2" charset="-122"/>
              </a:rPr>
              <a:t>3. </a:t>
            </a:r>
            <a:r>
              <a:rPr lang="zh-TW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  <a:t>防偽技術發展應用的五個階段</a:t>
            </a:r>
            <a:br>
              <a:rPr lang="zh-TW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en-US" altLang="zh-TW" sz="2500" dirty="0">
                <a:latin typeface="DengXian" panose="02010600030101010101" pitchFamily="2" charset="-122"/>
                <a:ea typeface="DengXian" panose="02010600030101010101" pitchFamily="2" charset="-122"/>
              </a:rPr>
              <a:t>4. </a:t>
            </a:r>
            <a:r>
              <a:rPr lang="zh-TW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  <a:t>最新的標籤防偽技術</a:t>
            </a:r>
            <a:br>
              <a:rPr lang="zh-TW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en-US" altLang="zh-TW" sz="2500" dirty="0">
                <a:latin typeface="DengXian" panose="02010600030101010101" pitchFamily="2" charset="-122"/>
                <a:ea typeface="DengXian" panose="02010600030101010101" pitchFamily="2" charset="-122"/>
              </a:rPr>
              <a:t>5. </a:t>
            </a:r>
            <a:r>
              <a:rPr lang="zh-TW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  <a:t>產業溯源流程</a:t>
            </a:r>
            <a:br>
              <a:rPr lang="zh-TW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en-US" altLang="zh-TW" sz="2500" dirty="0">
                <a:latin typeface="DengXian" panose="02010600030101010101" pitchFamily="2" charset="-122"/>
                <a:ea typeface="DengXian" panose="02010600030101010101" pitchFamily="2" charset="-122"/>
              </a:rPr>
              <a:t>6. </a:t>
            </a:r>
            <a:r>
              <a:rPr lang="zh-TW" altLang="en-US" sz="2500" dirty="0">
                <a:latin typeface="DengXian" panose="02010600030101010101" pitchFamily="2" charset="-122"/>
                <a:ea typeface="DengXian" panose="02010600030101010101" pitchFamily="2" charset="-122"/>
              </a:rPr>
              <a:t>溯源系統發展階段</a:t>
            </a:r>
            <a:endParaRPr lang="en-US" sz="25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251" y="1802585"/>
            <a:ext cx="3487071" cy="429383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5578" y="367741"/>
            <a:ext cx="11656422" cy="9761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Oscine" panose="020B0506040202020204" pitchFamily="34" charset="0"/>
                <a:ea typeface="+mj-ea"/>
                <a:cs typeface="Oscine" panose="020B0506040202020204" pitchFamily="34" charset="0"/>
              </a:defRPr>
            </a:lvl1pPr>
          </a:lstStyle>
          <a:p>
            <a:r>
              <a:rPr lang="en-US" altLang="zh-TW" sz="5400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</a:rPr>
              <a:t>《</a:t>
            </a:r>
            <a:r>
              <a:rPr lang="zh-TW" altLang="en-US" sz="5400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</a:rPr>
              <a:t>最新防偽技術宣傳冊</a:t>
            </a:r>
            <a:r>
              <a:rPr lang="en-US" altLang="zh-TW" sz="5400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</a:rPr>
              <a:t>》</a:t>
            </a:r>
            <a:endParaRPr lang="zh-CN" altLang="en-US" sz="5400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4184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48056" y="991362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（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https://www.anticftech.org/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zh-CN" alt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）</a:t>
            </a:r>
            <a:endParaRPr lang="en-US" altLang="zh-HK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873569" y="2409666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zh-CN" altLang="en-US" sz="3000" dirty="0">
                <a:solidFill>
                  <a:schemeClr val="tx1"/>
                </a:solidFill>
              </a:rPr>
              <a:t>項目概覽</a:t>
            </a:r>
            <a:endParaRPr lang="en-US" altLang="zh-TW" sz="3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zh-CN" altLang="en-US" sz="3000" dirty="0">
                <a:solidFill>
                  <a:schemeClr val="tx1"/>
                </a:solidFill>
              </a:rPr>
              <a:t>項目消息</a:t>
            </a:r>
            <a:endParaRPr lang="en-US" altLang="zh-CN" sz="3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zh-CN" altLang="en-US" sz="3000" dirty="0">
                <a:solidFill>
                  <a:schemeClr val="tx1"/>
                </a:solidFill>
              </a:rPr>
              <a:t>研討會及分享會</a:t>
            </a:r>
            <a:endParaRPr lang="en-US" altLang="zh-TW" sz="3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zh-CN" altLang="en-US" sz="3000" dirty="0">
                <a:solidFill>
                  <a:schemeClr val="tx1"/>
                </a:solidFill>
              </a:rPr>
              <a:t>新智能防僞技術先導技術</a:t>
            </a:r>
            <a:endParaRPr lang="en-US" altLang="zh-CN" sz="3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zh-CN" altLang="en-US" sz="3000" dirty="0">
                <a:solidFill>
                  <a:schemeClr val="tx1"/>
                </a:solidFill>
              </a:rPr>
              <a:t>技術展示</a:t>
            </a:r>
            <a:endParaRPr lang="en-US" altLang="zh-CN" sz="3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zh-CN" altLang="en-US" sz="3000" dirty="0">
                <a:solidFill>
                  <a:schemeClr val="tx1"/>
                </a:solidFill>
              </a:rPr>
              <a:t>聯絡我們</a:t>
            </a:r>
            <a:endParaRPr lang="en-US" altLang="zh-CN" sz="3000" dirty="0">
              <a:solidFill>
                <a:schemeClr val="tx1"/>
              </a:solidFill>
            </a:endParaRPr>
          </a:p>
        </p:txBody>
      </p:sp>
      <p:sp>
        <p:nvSpPr>
          <p:cNvPr id="6" name="標題 2">
            <a:extLst>
              <a:ext uri="{FF2B5EF4-FFF2-40B4-BE49-F238E27FC236}">
                <a16:creationId xmlns:a16="http://schemas.microsoft.com/office/drawing/2014/main" id="{4CCE2415-F35E-BC42-108C-2334D35A72C2}"/>
              </a:ext>
            </a:extLst>
          </p:cNvPr>
          <p:cNvSpPr txBox="1">
            <a:spLocks/>
          </p:cNvSpPr>
          <p:nvPr/>
        </p:nvSpPr>
        <p:spPr>
          <a:xfrm>
            <a:off x="463425" y="3001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項目網站</a:t>
            </a:r>
            <a:endParaRPr lang="zh-HK" altLang="en-US" sz="5400" b="1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  <a:cs typeface="Oscine" panose="020B0506040202020204" pitchFamily="34" charset="0"/>
            </a:endParaRPr>
          </a:p>
        </p:txBody>
      </p:sp>
      <p:pic>
        <p:nvPicPr>
          <p:cNvPr id="7" name="Picture 24" descr="Digipro">
            <a:extLst>
              <a:ext uri="{FF2B5EF4-FFF2-40B4-BE49-F238E27FC236}">
                <a16:creationId xmlns:a16="http://schemas.microsoft.com/office/drawing/2014/main" id="{0C55F8C3-F31A-CAAD-3B17-F6CF7A5EE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654" y="253174"/>
            <a:ext cx="30480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89" y="1925805"/>
            <a:ext cx="6091752" cy="43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92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s://healthshareexchange.org/wp-content/uploads/2021/09/AdobeStock_359409312-1024x683.jpeg">
            <a:extLst>
              <a:ext uri="{FF2B5EF4-FFF2-40B4-BE49-F238E27FC236}">
                <a16:creationId xmlns:a16="http://schemas.microsoft.com/office/drawing/2014/main" id="{5F155DCB-3DB9-EBF3-17DF-1AF864244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55924" y="409860"/>
            <a:ext cx="7091101" cy="65275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Oscine" panose="020B0506040202020204" pitchFamily="34" charset="0"/>
                <a:ea typeface="+mj-ea"/>
                <a:cs typeface="Oscine" panose="020B0506040202020204" pitchFamily="34" charset="0"/>
              </a:defRPr>
            </a:lvl1pPr>
          </a:lstStyle>
          <a:p>
            <a:r>
              <a:rPr lang="zh-CN" altLang="en-US" sz="3600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</a:rPr>
              <a:t>項目網站 </a:t>
            </a:r>
            <a:r>
              <a:rPr lang="en-US" altLang="zh-CN" sz="3600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</a:rPr>
              <a:t>– </a:t>
            </a:r>
            <a:r>
              <a:rPr lang="zh-CN" altLang="en-US" sz="3600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</a:rPr>
              <a:t>活動信息</a:t>
            </a:r>
            <a:endParaRPr lang="en-US" sz="3600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</a:endParaRPr>
          </a:p>
        </p:txBody>
      </p:sp>
      <p:pic>
        <p:nvPicPr>
          <p:cNvPr id="21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t="54298" r="-106" b="28262"/>
          <a:stretch/>
        </p:blipFill>
        <p:spPr>
          <a:xfrm flipH="1">
            <a:off x="-44144" y="5948792"/>
            <a:ext cx="12236144" cy="932156"/>
          </a:xfrm>
          <a:prstGeom prst="rect">
            <a:avLst/>
          </a:prstGeom>
        </p:spPr>
      </p:pic>
      <p:sp>
        <p:nvSpPr>
          <p:cNvPr id="22" name="Rectangle 42"/>
          <p:cNvSpPr/>
          <p:nvPr/>
        </p:nvSpPr>
        <p:spPr>
          <a:xfrm>
            <a:off x="173081" y="6060927"/>
            <a:ext cx="10956846" cy="707886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Sun" panose="02010600030101010101" pitchFamily="2" charset="-122"/>
              </a:rPr>
              <a:t>推動防偽技術於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Sun" panose="02010600030101010101" pitchFamily="2" charset="-122"/>
              </a:rPr>
              <a:t>藥品及保健食品</a:t>
            </a:r>
            <a:r>
              <a:rPr lang="zh-CN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Sun" panose="02010600030101010101" pitchFamily="2" charset="-122"/>
              </a:rPr>
              <a:t>業界的廣泛應用</a:t>
            </a:r>
            <a:endParaRPr 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05135" y="6214545"/>
            <a:ext cx="422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</a:t>
            </a:r>
          </a:p>
        </p:txBody>
      </p:sp>
      <p:sp>
        <p:nvSpPr>
          <p:cNvPr id="2" name="文本框 17">
            <a:extLst>
              <a:ext uri="{FF2B5EF4-FFF2-40B4-BE49-F238E27FC236}">
                <a16:creationId xmlns:a16="http://schemas.microsoft.com/office/drawing/2014/main" id="{BF3E2C5A-D85D-2E67-D87C-F76D7189A9EB}"/>
              </a:ext>
            </a:extLst>
          </p:cNvPr>
          <p:cNvSpPr txBox="1"/>
          <p:nvPr/>
        </p:nvSpPr>
        <p:spPr>
          <a:xfrm>
            <a:off x="230599" y="3665567"/>
            <a:ext cx="6763325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500" kern="100" dirty="0">
                <a:latin typeface="+mn-ea"/>
              </a:rPr>
              <a:t>為本地保健食品及藥品行業提供項目成果及進度等資訊，上傳所有項目成果的宣傳資料、照片、</a:t>
            </a:r>
            <a:r>
              <a:rPr lang="en-US" altLang="zh-CN" sz="2500" kern="100" dirty="0">
                <a:latin typeface="+mn-ea"/>
              </a:rPr>
              <a:t>PPT</a:t>
            </a:r>
            <a:r>
              <a:rPr lang="zh-CN" altLang="en-US" sz="2500" kern="100" dirty="0">
                <a:latin typeface="+mn-ea"/>
              </a:rPr>
              <a:t>及錄影等</a:t>
            </a:r>
            <a:endParaRPr lang="en-US" altLang="zh-CN" sz="2500" kern="100" dirty="0">
              <a:latin typeface="+mn-ea"/>
            </a:endParaRPr>
          </a:p>
        </p:txBody>
      </p:sp>
      <p:pic>
        <p:nvPicPr>
          <p:cNvPr id="4" name="Picture 12" descr="National Health Protection Scheme – What does the future hold for Indian Medical Technology companies?">
            <a:extLst>
              <a:ext uri="{FF2B5EF4-FFF2-40B4-BE49-F238E27FC236}">
                <a16:creationId xmlns:a16="http://schemas.microsoft.com/office/drawing/2014/main" id="{0828EE05-8182-163A-EE83-E2736E585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4" y="4681767"/>
            <a:ext cx="1599779" cy="106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169" y="1174749"/>
            <a:ext cx="6896501" cy="217784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/>
          <a:srcRect l="20813"/>
          <a:stretch/>
        </p:blipFill>
        <p:spPr>
          <a:xfrm>
            <a:off x="7954300" y="363700"/>
            <a:ext cx="3957614" cy="51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87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/>
          <p:nvPr/>
        </p:nvSpPr>
        <p:spPr>
          <a:xfrm>
            <a:off x="3937845" y="3929189"/>
            <a:ext cx="418826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2400" b="1" dirty="0"/>
              <a:t>Hong Kong Productivity Council</a:t>
            </a:r>
            <a:r>
              <a:rPr lang="en-US" sz="2400" dirty="0"/>
              <a:t>​</a:t>
            </a:r>
          </a:p>
          <a:p>
            <a:pPr algn="ctr" fontAlgn="base"/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香港生產力促進局</a:t>
            </a:r>
            <a:r>
              <a:rPr lang="en-US" sz="2400" dirty="0"/>
              <a:t>​</a:t>
            </a:r>
          </a:p>
          <a:p>
            <a:pPr algn="ctr" fontAlgn="base"/>
            <a:r>
              <a:rPr lang="zh-TW" altLang="en-US" dirty="0"/>
              <a:t>​</a:t>
            </a:r>
          </a:p>
          <a:p>
            <a:pPr algn="ctr" fontAlgn="base"/>
            <a:r>
              <a:rPr lang="en-US" sz="1200" b="1" dirty="0"/>
              <a:t>HKPC Building, 78 Tat Chee Avenue, Kowloon, Hong Kong</a:t>
            </a:r>
            <a:r>
              <a:rPr lang="en-US" sz="1200" dirty="0"/>
              <a:t>​</a:t>
            </a:r>
          </a:p>
          <a:p>
            <a:pPr algn="ctr" fontAlgn="base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香港九龍達之路</a:t>
            </a:r>
            <a:r>
              <a:rPr 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78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號生產力大樓</a:t>
            </a:r>
            <a:r>
              <a:rPr 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​</a:t>
            </a:r>
          </a:p>
          <a:p>
            <a:pPr algn="ctr" fontAlgn="base"/>
            <a:r>
              <a:rPr lang="en-US" sz="1200" b="1" dirty="0"/>
              <a:t>Tel: +852 2788 5678    </a:t>
            </a:r>
            <a:r>
              <a:rPr lang="en-US" sz="1200" b="1" dirty="0" err="1"/>
              <a:t>Whatsapp</a:t>
            </a:r>
            <a:r>
              <a:rPr lang="en-US" sz="1200" b="1" dirty="0"/>
              <a:t>: +852 5283 4131</a:t>
            </a:r>
            <a:r>
              <a:rPr lang="en-US" sz="1200" dirty="0"/>
              <a:t>​</a:t>
            </a:r>
            <a:br>
              <a:rPr lang="en-US" sz="1200" dirty="0"/>
            </a:br>
            <a:r>
              <a:rPr lang="en-US" sz="1200" b="1" dirty="0"/>
              <a:t>www.hkpc.org</a:t>
            </a:r>
            <a:endParaRPr lang="en-US" sz="12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6C0E3D7-5D34-2548-9855-4EB8CE470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9669" y="1426232"/>
            <a:ext cx="4660461" cy="118563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697220" y="2946423"/>
            <a:ext cx="266951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8CA0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73900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5406" y="107125"/>
            <a:ext cx="6198242" cy="976107"/>
          </a:xfrm>
        </p:spPr>
        <p:txBody>
          <a:bodyPr/>
          <a:lstStyle/>
          <a:p>
            <a:pPr algn="l"/>
            <a:r>
              <a:rPr lang="zh-CN" altLang="en-US" sz="5400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項目資料</a:t>
            </a:r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935406" y="1201875"/>
            <a:ext cx="6096000" cy="44832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b="1" dirty="0"/>
              <a:t>主辦機構：</a:t>
            </a:r>
            <a:r>
              <a:rPr lang="zh-CN" altLang="en-US" dirty="0"/>
              <a:t>香港生產力促進局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b="1" dirty="0"/>
              <a:t>支持機構：</a:t>
            </a:r>
            <a:r>
              <a:rPr lang="zh-TW" altLang="en-US" sz="1600" b="1" dirty="0"/>
              <a:t>（排名不分先後）</a:t>
            </a:r>
            <a:endParaRPr lang="en-US" altLang="zh-CN" sz="1600" b="1" dirty="0"/>
          </a:p>
          <a:p>
            <a:endParaRPr lang="en-US" altLang="zh-CN" dirty="0"/>
          </a:p>
          <a:p>
            <a:pPr>
              <a:lnSpc>
                <a:spcPts val="3200"/>
              </a:lnSpc>
            </a:pPr>
            <a:r>
              <a:rPr lang="zh-TW" altLang="en-US" dirty="0"/>
              <a:t>香港保健食品協會</a:t>
            </a:r>
            <a:endParaRPr lang="en-US" altLang="zh-CN" dirty="0"/>
          </a:p>
          <a:p>
            <a:pPr>
              <a:lnSpc>
                <a:spcPts val="3200"/>
              </a:lnSpc>
            </a:pPr>
            <a:r>
              <a:rPr lang="zh-TW" altLang="en-US" dirty="0"/>
              <a:t>現代化中醫藥國際協會 </a:t>
            </a:r>
            <a:endParaRPr lang="en-US" altLang="zh-TW" dirty="0"/>
          </a:p>
          <a:p>
            <a:pPr>
              <a:lnSpc>
                <a:spcPts val="3200"/>
              </a:lnSpc>
            </a:pPr>
            <a:r>
              <a:rPr lang="zh-TW" altLang="en-US" dirty="0"/>
              <a:t>香港藥行商會</a:t>
            </a:r>
            <a:endParaRPr lang="en-US" altLang="zh-TW" dirty="0"/>
          </a:p>
          <a:p>
            <a:pPr>
              <a:lnSpc>
                <a:spcPts val="3200"/>
              </a:lnSpc>
            </a:pPr>
            <a:r>
              <a:rPr lang="zh-TW" altLang="en-US" dirty="0"/>
              <a:t>香港中成藥商會</a:t>
            </a:r>
            <a:endParaRPr lang="en-US" altLang="zh-TW" dirty="0"/>
          </a:p>
          <a:p>
            <a:pPr>
              <a:lnSpc>
                <a:spcPts val="3200"/>
              </a:lnSpc>
            </a:pPr>
            <a:r>
              <a:rPr lang="zh-TW" altLang="en-US" dirty="0"/>
              <a:t>香港中成藥製造商聯合協會</a:t>
            </a:r>
            <a:endParaRPr lang="en-US" altLang="zh-TW" dirty="0"/>
          </a:p>
          <a:p>
            <a:pPr>
              <a:lnSpc>
                <a:spcPts val="3200"/>
              </a:lnSpc>
            </a:pPr>
            <a:r>
              <a:rPr lang="zh-TW" altLang="en-US" dirty="0"/>
              <a:t>香港中藥業協會</a:t>
            </a:r>
            <a:endParaRPr lang="en-US" altLang="zh-TW" dirty="0"/>
          </a:p>
          <a:p>
            <a:pPr>
              <a:lnSpc>
                <a:spcPts val="3200"/>
              </a:lnSpc>
            </a:pPr>
            <a:r>
              <a:rPr lang="zh-TW" altLang="en-US" dirty="0"/>
              <a:t>香港中華製藥總商會</a:t>
            </a:r>
            <a:endParaRPr lang="en-US" altLang="zh-TW" dirty="0"/>
          </a:p>
          <a:p>
            <a:pPr>
              <a:lnSpc>
                <a:spcPts val="3200"/>
              </a:lnSpc>
            </a:pPr>
            <a:r>
              <a:rPr lang="zh-TW" altLang="en-US" dirty="0"/>
              <a:t>香港中藥聯商會</a:t>
            </a:r>
            <a:endParaRPr lang="zh-CN" altLang="en-US" dirty="0"/>
          </a:p>
        </p:txBody>
      </p:sp>
      <p:grpSp>
        <p:nvGrpSpPr>
          <p:cNvPr id="13" name="组合 6">
            <a:extLst>
              <a:ext uri="{FF2B5EF4-FFF2-40B4-BE49-F238E27FC236}">
                <a16:creationId xmlns:a16="http://schemas.microsoft.com/office/drawing/2014/main" id="{386BFADC-D73C-431D-87BB-B6F128EA2F5A}"/>
              </a:ext>
            </a:extLst>
          </p:cNvPr>
          <p:cNvGrpSpPr/>
          <p:nvPr/>
        </p:nvGrpSpPr>
        <p:grpSpPr>
          <a:xfrm>
            <a:off x="3983406" y="2135218"/>
            <a:ext cx="7394210" cy="2616591"/>
            <a:chOff x="-2448" y="7580084"/>
            <a:chExt cx="4957107" cy="1695925"/>
          </a:xfrm>
          <a:solidFill>
            <a:schemeClr val="bg1">
              <a:lumMod val="95000"/>
            </a:schemeClr>
          </a:solidFill>
        </p:grpSpPr>
        <p:grpSp>
          <p:nvGrpSpPr>
            <p:cNvPr id="14" name="组合 7">
              <a:extLst>
                <a:ext uri="{FF2B5EF4-FFF2-40B4-BE49-F238E27FC236}">
                  <a16:creationId xmlns:a16="http://schemas.microsoft.com/office/drawing/2014/main" id="{44C20B17-14A7-4FB9-BAE3-993C8931EE02}"/>
                </a:ext>
              </a:extLst>
            </p:cNvPr>
            <p:cNvGrpSpPr/>
            <p:nvPr/>
          </p:nvGrpSpPr>
          <p:grpSpPr>
            <a:xfrm>
              <a:off x="1401467" y="7740807"/>
              <a:ext cx="3553192" cy="665428"/>
              <a:chOff x="9331536" y="-1820840"/>
              <a:chExt cx="5694807" cy="1119801"/>
            </a:xfrm>
            <a:grpFill/>
          </p:grpSpPr>
          <p:pic>
            <p:nvPicPr>
              <p:cNvPr id="20" name="Picture 28">
                <a:extLst>
                  <a:ext uri="{FF2B5EF4-FFF2-40B4-BE49-F238E27FC236}">
                    <a16:creationId xmlns:a16="http://schemas.microsoft.com/office/drawing/2014/main" id="{A64B5AE0-5764-4331-92E7-E8804B6C1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331536" y="-1786801"/>
                <a:ext cx="1898996" cy="970188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pic>
            <p:nvPicPr>
              <p:cNvPr id="30" name="Picture 26">
                <a:extLst>
                  <a:ext uri="{FF2B5EF4-FFF2-40B4-BE49-F238E27FC236}">
                    <a16:creationId xmlns:a16="http://schemas.microsoft.com/office/drawing/2014/main" id="{2DF11871-A182-4EC3-8820-4BC0EBE210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33668" y="-1709040"/>
                <a:ext cx="2592675" cy="100800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pic>
            <p:nvPicPr>
              <p:cNvPr id="31" name="圖片 17" descr="香港藥行商會logo">
                <a:extLst>
                  <a:ext uri="{FF2B5EF4-FFF2-40B4-BE49-F238E27FC236}">
                    <a16:creationId xmlns:a16="http://schemas.microsoft.com/office/drawing/2014/main" id="{D40E2873-7C5A-4D68-85D0-A7926851FE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0363" y="-1820840"/>
                <a:ext cx="1043728" cy="107595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</p:grpSp>
        <p:pic>
          <p:nvPicPr>
            <p:cNvPr id="15" name="圖片 7" descr="藥LOGO(B)">
              <a:extLst>
                <a:ext uri="{FF2B5EF4-FFF2-40B4-BE49-F238E27FC236}">
                  <a16:creationId xmlns:a16="http://schemas.microsoft.com/office/drawing/2014/main" id="{9EB59B0C-38DF-4404-99A7-54E1FE4CE52E}"/>
                </a:ext>
              </a:extLst>
            </p:cNvPr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1590" y="8581701"/>
              <a:ext cx="689000" cy="682735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0CE7FE57-72DC-4883-8AA2-0B629C131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5686" y="8581701"/>
              <a:ext cx="688999" cy="6943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08FF9280-69AB-457B-9CC7-31FE345F5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4124" y="8559526"/>
              <a:ext cx="688999" cy="69192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B1CAE390-FC5C-44E6-92C2-DD7C2AD80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74648" y="8552003"/>
              <a:ext cx="688999" cy="68941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2BE1296B-D0F6-45E1-8981-92F9283E7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448" y="7580084"/>
              <a:ext cx="1287546" cy="85399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pic>
        <p:nvPicPr>
          <p:cNvPr id="4" name="Picture 20" descr="Save Money &amp; Keep Telecommuting Employees Covered with Remote Tech Support | Featured image for IT support for remote workers.">
            <a:extLst>
              <a:ext uri="{FF2B5EF4-FFF2-40B4-BE49-F238E27FC236}">
                <a16:creationId xmlns:a16="http://schemas.microsoft.com/office/drawing/2014/main" id="{A625D938-6328-04C4-F2CE-4A86F586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50" y="5685154"/>
            <a:ext cx="2914650" cy="117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106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5406" y="107125"/>
            <a:ext cx="6198242" cy="976107"/>
          </a:xfrm>
        </p:spPr>
        <p:txBody>
          <a:bodyPr lIns="91440" tIns="45720" rIns="91440" bIns="45720" anchor="ctr"/>
          <a:lstStyle/>
          <a:p>
            <a:pPr algn="l"/>
            <a:r>
              <a:rPr lang="zh-CN" altLang="en-US" sz="5400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項目背景</a:t>
            </a:r>
            <a:endParaRPr lang="en-US" dirty="0">
              <a:ea typeface="MYuenHK-SemiBold"/>
            </a:endParaRPr>
          </a:p>
        </p:txBody>
      </p:sp>
      <p:sp>
        <p:nvSpPr>
          <p:cNvPr id="21" name="文本框 5">
            <a:extLst>
              <a:ext uri="{FF2B5EF4-FFF2-40B4-BE49-F238E27FC236}">
                <a16:creationId xmlns:a16="http://schemas.microsoft.com/office/drawing/2014/main" id="{256834D5-7059-49B8-A2F6-5D1230E8AFBF}"/>
              </a:ext>
            </a:extLst>
          </p:cNvPr>
          <p:cNvSpPr txBox="1"/>
          <p:nvPr/>
        </p:nvSpPr>
        <p:spPr>
          <a:xfrm>
            <a:off x="805517" y="1334110"/>
            <a:ext cx="1044448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800"/>
              </a:spcBef>
            </a:pPr>
            <a:r>
              <a:rPr lang="zh-TW" altLang="en-US" sz="2400" dirty="0">
                <a:solidFill>
                  <a:srgbClr val="01001F">
                    <a:hueOff val="0"/>
                    <a:satOff val="0"/>
                    <a:lumOff val="0"/>
                    <a:alphaOff val="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在全球疫情的影響下，越來越多企業改變了傳統的銷售模式，不斷嘗試多元化的</a:t>
            </a:r>
            <a:r>
              <a:rPr lang="zh-TW" altLang="en-US" sz="30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電子商貿</a:t>
            </a:r>
            <a:r>
              <a:rPr lang="zh-TW" altLang="en-US" sz="2400" dirty="0">
                <a:solidFill>
                  <a:srgbClr val="01001F">
                    <a:hueOff val="0"/>
                    <a:satOff val="0"/>
                    <a:lumOff val="0"/>
                    <a:alphaOff val="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方式，既為消費者帶來了便利，同時也為產品的</a:t>
            </a:r>
            <a:r>
              <a:rPr lang="zh-TW" altLang="en-US" sz="30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品牌侵權</a:t>
            </a:r>
            <a:r>
              <a:rPr lang="zh-TW" altLang="en-US" sz="2400" dirty="0">
                <a:solidFill>
                  <a:srgbClr val="01001F">
                    <a:hueOff val="0"/>
                    <a:satOff val="0"/>
                    <a:lumOff val="0"/>
                    <a:alphaOff val="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行為埋下了隱患。其中，藥品及保健食品涉及</a:t>
            </a:r>
            <a:r>
              <a:rPr lang="zh-TW" altLang="en-US" sz="30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消費者的健康</a:t>
            </a:r>
            <a:r>
              <a:rPr lang="zh-TW" altLang="en-US" sz="2400" dirty="0">
                <a:solidFill>
                  <a:srgbClr val="01001F">
                    <a:hueOff val="0"/>
                    <a:satOff val="0"/>
                    <a:lumOff val="0"/>
                    <a:alphaOff val="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，對產品防偽辨識及追溯來源有更高要求。</a:t>
            </a:r>
            <a:endParaRPr lang="en-US" altLang="zh-TW" sz="2400" dirty="0">
              <a:solidFill>
                <a:srgbClr val="01001F">
                  <a:hueOff val="0"/>
                  <a:satOff val="0"/>
                  <a:lumOff val="0"/>
                  <a:alphaOff val="0"/>
                </a:srgbClr>
              </a:solidFill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912" y="3366680"/>
            <a:ext cx="8935697" cy="176237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26475" y="4921827"/>
            <a:ext cx="2094396" cy="976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00396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zh-CN" altLang="en-US" sz="3000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防僞查詢</a:t>
            </a:r>
            <a:endParaRPr lang="en-US" sz="3000" dirty="0">
              <a:ea typeface="MYuenHK-SemiBold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75463" y="4921827"/>
            <a:ext cx="2094396" cy="976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00396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zh-TW" altLang="en-US" sz="3000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溯源追蹤</a:t>
            </a:r>
            <a:endParaRPr lang="en-US" sz="3000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  <a:cs typeface="Oscine" panose="020B050604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98832" y="4921827"/>
            <a:ext cx="2094396" cy="976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00396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zh-CN" altLang="en-US" sz="3000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數據管理</a:t>
            </a:r>
            <a:endParaRPr lang="en-US" sz="3000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  <a:cs typeface="Oscine" panose="020B050604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29220" y="4908178"/>
            <a:ext cx="2094396" cy="976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00396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zh-CN" altLang="en-US" sz="3000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互動營銷</a:t>
            </a:r>
            <a:endParaRPr lang="en-US" sz="3000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  <a:cs typeface="Oscine" panose="020B050604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813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r="25370" b="71459"/>
          <a:stretch/>
        </p:blipFill>
        <p:spPr>
          <a:xfrm>
            <a:off x="6056727" y="1033218"/>
            <a:ext cx="5620349" cy="9991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3279" t="31336" r="68682" b="39826"/>
          <a:stretch/>
        </p:blipFill>
        <p:spPr>
          <a:xfrm>
            <a:off x="5688204" y="2122224"/>
            <a:ext cx="2227498" cy="122216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89" y="312042"/>
            <a:ext cx="5415117" cy="100894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05" y="1320991"/>
            <a:ext cx="5144684" cy="145694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209" y="3408138"/>
            <a:ext cx="6411989" cy="335267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773" y="2122224"/>
            <a:ext cx="3985591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91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2" y="-19614"/>
            <a:ext cx="12220832" cy="687761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891" y="298512"/>
            <a:ext cx="6198242" cy="976107"/>
          </a:xfrm>
        </p:spPr>
        <p:txBody>
          <a:bodyPr/>
          <a:lstStyle/>
          <a:p>
            <a:pPr algn="l"/>
            <a:r>
              <a:rPr lang="zh-CN" altLang="en-US" sz="540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項目目標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1DA0F0-D832-B5BF-FE2C-A5C89F2CCCB1}"/>
              </a:ext>
            </a:extLst>
          </p:cNvPr>
          <p:cNvGrpSpPr/>
          <p:nvPr/>
        </p:nvGrpSpPr>
        <p:grpSpPr>
          <a:xfrm>
            <a:off x="-3796267" y="494059"/>
            <a:ext cx="15375251" cy="6067870"/>
            <a:chOff x="-3796267" y="494059"/>
            <a:chExt cx="15375251" cy="6067870"/>
          </a:xfrm>
        </p:grpSpPr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2B5CC084-C981-B0B7-C882-935E957AA2C6}"/>
                </a:ext>
              </a:extLst>
            </p:cNvPr>
            <p:cNvSpPr/>
            <p:nvPr/>
          </p:nvSpPr>
          <p:spPr>
            <a:xfrm>
              <a:off x="-3796267" y="494059"/>
              <a:ext cx="6067870" cy="6067870"/>
            </a:xfrm>
            <a:prstGeom prst="blockArc">
              <a:avLst>
                <a:gd name="adj1" fmla="val 18900000"/>
                <a:gd name="adj2" fmla="val 2700000"/>
                <a:gd name="adj3" fmla="val 356"/>
              </a:avLst>
            </a:prstGeom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3A82381-F5F3-3973-3A45-3AD41EA8DEAA}"/>
                </a:ext>
              </a:extLst>
            </p:cNvPr>
            <p:cNvSpPr/>
            <p:nvPr/>
          </p:nvSpPr>
          <p:spPr>
            <a:xfrm>
              <a:off x="1808262" y="1621097"/>
              <a:ext cx="9770722" cy="693318"/>
            </a:xfrm>
            <a:custGeom>
              <a:avLst/>
              <a:gdLst>
                <a:gd name="connsiteX0" fmla="*/ 0 w 9770722"/>
                <a:gd name="connsiteY0" fmla="*/ 0 h 693318"/>
                <a:gd name="connsiteX1" fmla="*/ 9770722 w 9770722"/>
                <a:gd name="connsiteY1" fmla="*/ 0 h 693318"/>
                <a:gd name="connsiteX2" fmla="*/ 9770722 w 9770722"/>
                <a:gd name="connsiteY2" fmla="*/ 693318 h 693318"/>
                <a:gd name="connsiteX3" fmla="*/ 0 w 9770722"/>
                <a:gd name="connsiteY3" fmla="*/ 693318 h 693318"/>
                <a:gd name="connsiteX4" fmla="*/ 0 w 9770722"/>
                <a:gd name="connsiteY4" fmla="*/ 0 h 69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0722" h="693318">
                  <a:moveTo>
                    <a:pt x="0" y="0"/>
                  </a:moveTo>
                  <a:lnTo>
                    <a:pt x="9770722" y="0"/>
                  </a:lnTo>
                  <a:lnTo>
                    <a:pt x="9770722" y="693318"/>
                  </a:lnTo>
                  <a:lnTo>
                    <a:pt x="0" y="69331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0321" tIns="71120" rIns="71120" bIns="7112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rPr>
                <a:t>加強對智能防僞溯源技術</a:t>
              </a:r>
              <a:r>
                <a:rPr lang="zh-CN" altLang="en-US" sz="2800" b="0" kern="1200" dirty="0">
                  <a:solidFill>
                    <a:schemeClr val="bg1"/>
                  </a:solidFill>
                  <a:latin typeface="+mn-ea"/>
                  <a:cs typeface="Calibri"/>
                </a:rPr>
                <a:t>最新發展</a:t>
              </a:r>
              <a:r>
                <a:rPr lang="zh-CN" altLang="en-US" sz="2800" kern="12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rPr>
                <a:t>的了解</a:t>
              </a:r>
              <a:endParaRPr lang="en-US" sz="2800" b="0" kern="12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216D68-18E6-4123-03F3-588A5DBD2C3D}"/>
                </a:ext>
              </a:extLst>
            </p:cNvPr>
            <p:cNvSpPr/>
            <p:nvPr/>
          </p:nvSpPr>
          <p:spPr>
            <a:xfrm>
              <a:off x="1374938" y="1534433"/>
              <a:ext cx="866647" cy="86664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7755C59-7A77-9259-F4B0-948AA1300FF7}"/>
                </a:ext>
              </a:extLst>
            </p:cNvPr>
            <p:cNvSpPr/>
            <p:nvPr/>
          </p:nvSpPr>
          <p:spPr>
            <a:xfrm>
              <a:off x="2223801" y="2621972"/>
              <a:ext cx="9337140" cy="771885"/>
            </a:xfrm>
            <a:custGeom>
              <a:avLst/>
              <a:gdLst>
                <a:gd name="connsiteX0" fmla="*/ 0 w 9337140"/>
                <a:gd name="connsiteY0" fmla="*/ 0 h 771885"/>
                <a:gd name="connsiteX1" fmla="*/ 9337140 w 9337140"/>
                <a:gd name="connsiteY1" fmla="*/ 0 h 771885"/>
                <a:gd name="connsiteX2" fmla="*/ 9337140 w 9337140"/>
                <a:gd name="connsiteY2" fmla="*/ 771885 h 771885"/>
                <a:gd name="connsiteX3" fmla="*/ 0 w 9337140"/>
                <a:gd name="connsiteY3" fmla="*/ 771885 h 771885"/>
                <a:gd name="connsiteX4" fmla="*/ 0 w 9337140"/>
                <a:gd name="connsiteY4" fmla="*/ 0 h 77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7140" h="771885">
                  <a:moveTo>
                    <a:pt x="0" y="0"/>
                  </a:moveTo>
                  <a:lnTo>
                    <a:pt x="9337140" y="0"/>
                  </a:lnTo>
                  <a:lnTo>
                    <a:pt x="9337140" y="771885"/>
                  </a:lnTo>
                  <a:lnTo>
                    <a:pt x="0" y="771885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368749"/>
                <a:satOff val="4187"/>
                <a:lumOff val="3791"/>
                <a:alphaOff val="0"/>
              </a:schemeClr>
            </a:fillRef>
            <a:effectRef idx="2">
              <a:schemeClr val="accent5">
                <a:hueOff val="368749"/>
                <a:satOff val="4187"/>
                <a:lumOff val="379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0321" tIns="71120" rIns="71120" bIns="7112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b="0" kern="12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rPr>
                <a:t>推廣最新的</a:t>
              </a:r>
              <a:r>
                <a:rPr lang="zh-CN" altLang="en-US" sz="2800" b="0" kern="1200" dirty="0">
                  <a:solidFill>
                    <a:schemeClr val="bg1"/>
                  </a:solidFill>
                  <a:latin typeface="+mn-ea"/>
                  <a:cs typeface="Calibri"/>
                </a:rPr>
                <a:t>防偽技術應用及</a:t>
              </a:r>
              <a:r>
                <a:rPr lang="zh-TW" altLang="en-US" sz="2800" b="0" kern="120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/>
                </a:rPr>
                <a:t>溯源解決方案</a:t>
              </a:r>
              <a:endParaRPr lang="en-US" sz="2800" b="0" kern="120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036A4B1-34D7-0823-F149-79101149BE25}"/>
                </a:ext>
              </a:extLst>
            </p:cNvPr>
            <p:cNvSpPr/>
            <p:nvPr/>
          </p:nvSpPr>
          <p:spPr>
            <a:xfrm>
              <a:off x="1772433" y="2574590"/>
              <a:ext cx="866647" cy="86664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5">
                <a:hueOff val="368749"/>
                <a:satOff val="4187"/>
                <a:lumOff val="3791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A09D242-F312-D5A6-5E10-F3EB376EDE62}"/>
                </a:ext>
              </a:extLst>
            </p:cNvPr>
            <p:cNvSpPr/>
            <p:nvPr/>
          </p:nvSpPr>
          <p:spPr>
            <a:xfrm>
              <a:off x="2205757" y="3701413"/>
              <a:ext cx="9373226" cy="693318"/>
            </a:xfrm>
            <a:custGeom>
              <a:avLst/>
              <a:gdLst>
                <a:gd name="connsiteX0" fmla="*/ 0 w 9373226"/>
                <a:gd name="connsiteY0" fmla="*/ 0 h 693318"/>
                <a:gd name="connsiteX1" fmla="*/ 9373226 w 9373226"/>
                <a:gd name="connsiteY1" fmla="*/ 0 h 693318"/>
                <a:gd name="connsiteX2" fmla="*/ 9373226 w 9373226"/>
                <a:gd name="connsiteY2" fmla="*/ 693318 h 693318"/>
                <a:gd name="connsiteX3" fmla="*/ 0 w 9373226"/>
                <a:gd name="connsiteY3" fmla="*/ 693318 h 693318"/>
                <a:gd name="connsiteX4" fmla="*/ 0 w 9373226"/>
                <a:gd name="connsiteY4" fmla="*/ 0 h 69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3226" h="693318">
                  <a:moveTo>
                    <a:pt x="0" y="0"/>
                  </a:moveTo>
                  <a:lnTo>
                    <a:pt x="9373226" y="0"/>
                  </a:lnTo>
                  <a:lnTo>
                    <a:pt x="9373226" y="693318"/>
                  </a:lnTo>
                  <a:lnTo>
                    <a:pt x="0" y="69331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737499"/>
                <a:satOff val="8374"/>
                <a:lumOff val="7581"/>
                <a:alphaOff val="0"/>
              </a:schemeClr>
            </a:fillRef>
            <a:effectRef idx="2">
              <a:schemeClr val="accent5">
                <a:hueOff val="737499"/>
                <a:satOff val="8374"/>
                <a:lumOff val="758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0321" tIns="71120" rIns="71120" bIns="7112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b="0" kern="1200" dirty="0">
                  <a:solidFill>
                    <a:prstClr val="whit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分享</a:t>
              </a:r>
              <a:r>
                <a:rPr lang="zh-TW" altLang="en-US" sz="2800" b="0" kern="1200" dirty="0">
                  <a:solidFill>
                    <a:prstClr val="whit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如何利用最新技術進行數據分析、 精準營銷</a:t>
              </a:r>
              <a:endParaRPr lang="en-US" sz="2800" b="0" kern="1200" dirty="0">
                <a:solidFill>
                  <a:prstClr val="white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CAFFD76-1473-13F9-43F2-39371C486551}"/>
                </a:ext>
              </a:extLst>
            </p:cNvPr>
            <p:cNvSpPr/>
            <p:nvPr/>
          </p:nvSpPr>
          <p:spPr>
            <a:xfrm>
              <a:off x="1772433" y="3614748"/>
              <a:ext cx="866647" cy="86664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5">
                <a:hueOff val="737499"/>
                <a:satOff val="8374"/>
                <a:lumOff val="7581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91552D7-BEDA-69B3-3932-2A9356EC4912}"/>
                </a:ext>
              </a:extLst>
            </p:cNvPr>
            <p:cNvSpPr/>
            <p:nvPr/>
          </p:nvSpPr>
          <p:spPr>
            <a:xfrm>
              <a:off x="1808262" y="4765746"/>
              <a:ext cx="9770722" cy="644966"/>
            </a:xfrm>
            <a:custGeom>
              <a:avLst/>
              <a:gdLst>
                <a:gd name="connsiteX0" fmla="*/ 0 w 9770722"/>
                <a:gd name="connsiteY0" fmla="*/ 0 h 644966"/>
                <a:gd name="connsiteX1" fmla="*/ 9770722 w 9770722"/>
                <a:gd name="connsiteY1" fmla="*/ 0 h 644966"/>
                <a:gd name="connsiteX2" fmla="*/ 9770722 w 9770722"/>
                <a:gd name="connsiteY2" fmla="*/ 644966 h 644966"/>
                <a:gd name="connsiteX3" fmla="*/ 0 w 9770722"/>
                <a:gd name="connsiteY3" fmla="*/ 644966 h 644966"/>
                <a:gd name="connsiteX4" fmla="*/ 0 w 9770722"/>
                <a:gd name="connsiteY4" fmla="*/ 0 h 644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0722" h="644966">
                  <a:moveTo>
                    <a:pt x="0" y="0"/>
                  </a:moveTo>
                  <a:lnTo>
                    <a:pt x="9770722" y="0"/>
                  </a:lnTo>
                  <a:lnTo>
                    <a:pt x="9770722" y="644966"/>
                  </a:lnTo>
                  <a:lnTo>
                    <a:pt x="0" y="644966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1106248"/>
                <a:satOff val="12561"/>
                <a:lumOff val="11372"/>
                <a:alphaOff val="0"/>
              </a:schemeClr>
            </a:fillRef>
            <a:effectRef idx="2">
              <a:schemeClr val="accent5">
                <a:hueOff val="1106248"/>
                <a:satOff val="12561"/>
                <a:lumOff val="1137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0321" tIns="71120" rIns="71120" bIns="7112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b="0" kern="1200" dirty="0">
                  <a:solidFill>
                    <a:prstClr val="whit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提升業界品牌保護及品質保證，增加產品及行業的信譽</a:t>
              </a:r>
              <a:endParaRPr lang="en-US" sz="2800" b="0" kern="1200" dirty="0">
                <a:solidFill>
                  <a:prstClr val="white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0E77984-9939-0070-33B4-C3F69C74A1CB}"/>
                </a:ext>
              </a:extLst>
            </p:cNvPr>
            <p:cNvSpPr/>
            <p:nvPr/>
          </p:nvSpPr>
          <p:spPr>
            <a:xfrm>
              <a:off x="1374938" y="4654906"/>
              <a:ext cx="866647" cy="86664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5">
                <a:hueOff val="1106248"/>
                <a:satOff val="12561"/>
                <a:lumOff val="11372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126BFC5-3EDF-F2D2-3C4A-6D32E6E14BB3}"/>
              </a:ext>
            </a:extLst>
          </p:cNvPr>
          <p:cNvGrpSpPr/>
          <p:nvPr/>
        </p:nvGrpSpPr>
        <p:grpSpPr>
          <a:xfrm>
            <a:off x="1474330" y="1618551"/>
            <a:ext cx="1139462" cy="3755821"/>
            <a:chOff x="3763208" y="2090342"/>
            <a:chExt cx="1139462" cy="3755821"/>
          </a:xfrm>
        </p:grpSpPr>
        <p:pic>
          <p:nvPicPr>
            <p:cNvPr id="6152" name="Picture 8" descr="Technology 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208" y="2090342"/>
              <a:ext cx="669443" cy="669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Check 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341" y="3097243"/>
              <a:ext cx="701190" cy="701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4" name="Picture 10" descr="Analytics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341" y="4086572"/>
              <a:ext cx="785329" cy="785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 descr="Certificate 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522" y="5196685"/>
              <a:ext cx="649477" cy="649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0725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r="9185"/>
          <a:stretch/>
        </p:blipFill>
        <p:spPr bwMode="auto">
          <a:xfrm>
            <a:off x="-1" y="1119618"/>
            <a:ext cx="12192001" cy="577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Line 18">
            <a:extLst>
              <a:ext uri="{FF2B5EF4-FFF2-40B4-BE49-F238E27FC236}">
                <a16:creationId xmlns:a16="http://schemas.microsoft.com/office/drawing/2014/main" id="{1479CD69-6B98-4C1C-B07F-21F0548295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0005" y="3934971"/>
            <a:ext cx="10746889" cy="32109"/>
          </a:xfrm>
          <a:prstGeom prst="line">
            <a:avLst/>
          </a:prstGeom>
          <a:noFill/>
          <a:ln w="101600">
            <a:gradFill>
              <a:gsLst>
                <a:gs pos="52000">
                  <a:srgbClr val="2564AC"/>
                </a:gs>
                <a:gs pos="100000">
                  <a:srgbClr val="470381"/>
                </a:gs>
                <a:gs pos="0">
                  <a:srgbClr val="218DAA"/>
                </a:gs>
              </a:gsLst>
              <a:lin ang="10800000" scaled="0"/>
            </a:gradFill>
            <a:round/>
            <a:headEnd/>
            <a:tailEnd type="triangle" w="med" len="med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grpSp>
        <p:nvGrpSpPr>
          <p:cNvPr id="6" name="Google Shape;278;p18"/>
          <p:cNvGrpSpPr/>
          <p:nvPr/>
        </p:nvGrpSpPr>
        <p:grpSpPr>
          <a:xfrm>
            <a:off x="317728" y="1695537"/>
            <a:ext cx="2631165" cy="2275462"/>
            <a:chOff x="237668" y="874351"/>
            <a:chExt cx="2110074" cy="1882696"/>
          </a:xfrm>
        </p:grpSpPr>
        <p:sp>
          <p:nvSpPr>
            <p:cNvPr id="9" name="Google Shape;280;p18"/>
            <p:cNvSpPr/>
            <p:nvPr/>
          </p:nvSpPr>
          <p:spPr>
            <a:xfrm>
              <a:off x="1264393" y="2030271"/>
              <a:ext cx="34289" cy="726776"/>
            </a:xfrm>
            <a:custGeom>
              <a:avLst/>
              <a:gdLst/>
              <a:ahLst/>
              <a:cxnLst/>
              <a:rect l="l" t="t" r="r" b="b"/>
              <a:pathLst>
                <a:path w="1" h="24135" fill="none" extrusionOk="0">
                  <a:moveTo>
                    <a:pt x="0" y="24134"/>
                  </a:moveTo>
                  <a:lnTo>
                    <a:pt x="0" y="0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" name="Google Shape;281;p18"/>
            <p:cNvSpPr/>
            <p:nvPr/>
          </p:nvSpPr>
          <p:spPr>
            <a:xfrm>
              <a:off x="247370" y="1120999"/>
              <a:ext cx="2100372" cy="987693"/>
            </a:xfrm>
            <a:custGeom>
              <a:avLst/>
              <a:gdLst/>
              <a:ahLst/>
              <a:cxnLst/>
              <a:rect l="l" t="t" r="r" b="b"/>
              <a:pathLst>
                <a:path w="45185" h="31591" extrusionOk="0">
                  <a:moveTo>
                    <a:pt x="2858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21669"/>
                  </a:lnTo>
                  <a:cubicBezTo>
                    <a:pt x="0" y="25753"/>
                    <a:pt x="3310" y="29063"/>
                    <a:pt x="7394" y="29063"/>
                  </a:cubicBezTo>
                  <a:lnTo>
                    <a:pt x="18121" y="29063"/>
                  </a:lnTo>
                  <a:cubicBezTo>
                    <a:pt x="18157" y="29111"/>
                    <a:pt x="18193" y="29170"/>
                    <a:pt x="18240" y="29206"/>
                  </a:cubicBezTo>
                  <a:lnTo>
                    <a:pt x="19241" y="30206"/>
                  </a:lnTo>
                  <a:cubicBezTo>
                    <a:pt x="20163" y="31129"/>
                    <a:pt x="21375" y="31590"/>
                    <a:pt x="22586" y="31590"/>
                  </a:cubicBezTo>
                  <a:cubicBezTo>
                    <a:pt x="23798" y="31590"/>
                    <a:pt x="25009" y="31129"/>
                    <a:pt x="25932" y="30206"/>
                  </a:cubicBezTo>
                  <a:lnTo>
                    <a:pt x="26932" y="29206"/>
                  </a:lnTo>
                  <a:cubicBezTo>
                    <a:pt x="26980" y="29170"/>
                    <a:pt x="27003" y="29111"/>
                    <a:pt x="27051" y="29063"/>
                  </a:cubicBezTo>
                  <a:lnTo>
                    <a:pt x="37779" y="29063"/>
                  </a:lnTo>
                  <a:cubicBezTo>
                    <a:pt x="41874" y="29063"/>
                    <a:pt x="45184" y="25753"/>
                    <a:pt x="45184" y="21669"/>
                  </a:cubicBezTo>
                  <a:lnTo>
                    <a:pt x="45184" y="2846"/>
                  </a:lnTo>
                  <a:cubicBezTo>
                    <a:pt x="45184" y="1274"/>
                    <a:pt x="43898" y="0"/>
                    <a:pt x="423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endParaRPr sz="16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algn="ctr">
                <a:buClr>
                  <a:schemeClr val="dk1"/>
                </a:buClr>
                <a:buSzPts val="1100"/>
              </a:pPr>
              <a:endParaRPr sz="16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" name="Google Shape;282;p18"/>
            <p:cNvSpPr/>
            <p:nvPr/>
          </p:nvSpPr>
          <p:spPr>
            <a:xfrm>
              <a:off x="237668" y="874351"/>
              <a:ext cx="2110074" cy="544794"/>
            </a:xfrm>
            <a:custGeom>
              <a:avLst/>
              <a:gdLst/>
              <a:ahLst/>
              <a:cxnLst/>
              <a:rect l="l" t="t" r="r" b="b"/>
              <a:pathLst>
                <a:path w="45185" h="10764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10763"/>
                  </a:lnTo>
                  <a:lnTo>
                    <a:pt x="45184" y="10763"/>
                  </a:lnTo>
                  <a:lnTo>
                    <a:pt x="45184" y="2846"/>
                  </a:lnTo>
                  <a:cubicBezTo>
                    <a:pt x="45184" y="1274"/>
                    <a:pt x="43910" y="0"/>
                    <a:pt x="42339" y="0"/>
                  </a:cubicBezTo>
                  <a:close/>
                </a:path>
              </a:pathLst>
            </a:custGeom>
            <a:solidFill>
              <a:srgbClr val="0CA4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2021</a:t>
              </a:r>
              <a:r>
                <a:rPr lang="zh-CN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年</a:t>
              </a:r>
              <a:r>
                <a:rPr lang="en-US" altLang="zh-CN" sz="2000" b="1" dirty="0">
                  <a:solidFill>
                    <a:schemeClr val="bg1"/>
                  </a:solidFill>
                  <a:latin typeface="Microsoft JhengHei"/>
                  <a:ea typeface="等线"/>
                  <a:sym typeface="Fira Sans Extra Condensed Medium"/>
                </a:rPr>
                <a:t>6</a:t>
              </a:r>
              <a:r>
                <a:rPr lang="zh-CN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月</a:t>
              </a:r>
              <a:r>
                <a:rPr lang="en-US" altLang="zh-CN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18</a:t>
              </a:r>
              <a:r>
                <a:rPr lang="zh-CN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日</a:t>
              </a:r>
              <a:endParaRPr lang="en-US" altLang="zh-CN" sz="2000" b="1" dirty="0">
                <a:solidFill>
                  <a:schemeClr val="bg1"/>
                </a:solidFill>
                <a:latin typeface="Microsoft JhengHei"/>
                <a:ea typeface="Microsoft JhengHei"/>
              </a:endParaRPr>
            </a:p>
          </p:txBody>
        </p:sp>
        <p:sp>
          <p:nvSpPr>
            <p:cNvPr id="15" name="Google Shape;286;p18"/>
            <p:cNvSpPr txBox="1"/>
            <p:nvPr/>
          </p:nvSpPr>
          <p:spPr>
            <a:xfrm>
              <a:off x="297023" y="1442515"/>
              <a:ext cx="2012588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 dirty="0">
                  <a:latin typeface="DengXian"/>
                  <a:ea typeface="DengXian"/>
                </a:rPr>
                <a:t>1</a:t>
              </a:r>
              <a:r>
                <a:rPr lang="zh-TW" altLang="en-US" sz="2000" b="1" dirty="0">
                  <a:latin typeface="DengXian"/>
                  <a:ea typeface="DengXian"/>
                </a:rPr>
                <a:t>場新智能防偽溯源技術及應用研討會</a:t>
              </a:r>
            </a:p>
          </p:txBody>
        </p:sp>
      </p:grpSp>
      <p:grpSp>
        <p:nvGrpSpPr>
          <p:cNvPr id="16" name="Google Shape;287;p18"/>
          <p:cNvGrpSpPr/>
          <p:nvPr/>
        </p:nvGrpSpPr>
        <p:grpSpPr>
          <a:xfrm>
            <a:off x="3676312" y="1447136"/>
            <a:ext cx="3219442" cy="2516458"/>
            <a:chOff x="3087434" y="904474"/>
            <a:chExt cx="1881382" cy="1847022"/>
          </a:xfrm>
        </p:grpSpPr>
        <p:sp>
          <p:nvSpPr>
            <p:cNvPr id="17" name="Google Shape;288;p18"/>
            <p:cNvSpPr/>
            <p:nvPr/>
          </p:nvSpPr>
          <p:spPr>
            <a:xfrm>
              <a:off x="3997219" y="1996915"/>
              <a:ext cx="31" cy="754581"/>
            </a:xfrm>
            <a:custGeom>
              <a:avLst/>
              <a:gdLst/>
              <a:ahLst/>
              <a:cxnLst/>
              <a:rect l="l" t="t" r="r" b="b"/>
              <a:pathLst>
                <a:path w="1" h="24135" fill="none" extrusionOk="0">
                  <a:moveTo>
                    <a:pt x="0" y="24134"/>
                  </a:moveTo>
                  <a:lnTo>
                    <a:pt x="0" y="0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8" name="Google Shape;289;p18"/>
            <p:cNvSpPr/>
            <p:nvPr/>
          </p:nvSpPr>
          <p:spPr>
            <a:xfrm>
              <a:off x="3087434" y="1121000"/>
              <a:ext cx="1881382" cy="987693"/>
            </a:xfrm>
            <a:custGeom>
              <a:avLst/>
              <a:gdLst/>
              <a:ahLst/>
              <a:cxnLst/>
              <a:rect l="l" t="t" r="r" b="b"/>
              <a:pathLst>
                <a:path w="45173" h="31591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21669"/>
                  </a:lnTo>
                  <a:cubicBezTo>
                    <a:pt x="0" y="25753"/>
                    <a:pt x="3310" y="29063"/>
                    <a:pt x="7394" y="29063"/>
                  </a:cubicBezTo>
                  <a:lnTo>
                    <a:pt x="18121" y="29063"/>
                  </a:lnTo>
                  <a:cubicBezTo>
                    <a:pt x="18157" y="29111"/>
                    <a:pt x="18193" y="29170"/>
                    <a:pt x="18241" y="29206"/>
                  </a:cubicBezTo>
                  <a:lnTo>
                    <a:pt x="19229" y="30206"/>
                  </a:lnTo>
                  <a:cubicBezTo>
                    <a:pt x="20157" y="31129"/>
                    <a:pt x="21369" y="31590"/>
                    <a:pt x="22580" y="31590"/>
                  </a:cubicBezTo>
                  <a:cubicBezTo>
                    <a:pt x="23792" y="31590"/>
                    <a:pt x="25003" y="31129"/>
                    <a:pt x="25932" y="30206"/>
                  </a:cubicBezTo>
                  <a:lnTo>
                    <a:pt x="26920" y="29206"/>
                  </a:lnTo>
                  <a:cubicBezTo>
                    <a:pt x="26968" y="29170"/>
                    <a:pt x="27004" y="29111"/>
                    <a:pt x="27039" y="29063"/>
                  </a:cubicBezTo>
                  <a:lnTo>
                    <a:pt x="37779" y="29063"/>
                  </a:lnTo>
                  <a:cubicBezTo>
                    <a:pt x="41863" y="29063"/>
                    <a:pt x="45172" y="25753"/>
                    <a:pt x="45172" y="21669"/>
                  </a:cubicBezTo>
                  <a:lnTo>
                    <a:pt x="45172" y="2846"/>
                  </a:lnTo>
                  <a:cubicBezTo>
                    <a:pt x="45172" y="1274"/>
                    <a:pt x="43899" y="0"/>
                    <a:pt x="423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9" name="Google Shape;290;p18"/>
            <p:cNvSpPr txBox="1"/>
            <p:nvPr/>
          </p:nvSpPr>
          <p:spPr>
            <a:xfrm>
              <a:off x="3136387" y="1449706"/>
              <a:ext cx="1783205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CN" sz="2000" b="1" dirty="0">
                  <a:latin typeface="DengXian"/>
                  <a:ea typeface="DengXian"/>
                </a:rPr>
                <a:t>2</a:t>
              </a:r>
              <a:r>
                <a:rPr lang="zh-CN" altLang="en-US" sz="2000" b="1" dirty="0">
                  <a:latin typeface="DengXian"/>
                  <a:ea typeface="DengXian"/>
                </a:rPr>
                <a:t>次防偽技術技術展示</a:t>
              </a:r>
              <a:endParaRPr lang="en-US" sz="2000" b="1" dirty="0">
                <a:latin typeface="DengXian"/>
                <a:ea typeface="DengXian"/>
              </a:endParaRPr>
            </a:p>
          </p:txBody>
        </p:sp>
        <p:sp>
          <p:nvSpPr>
            <p:cNvPr id="20" name="Google Shape;291;p18"/>
            <p:cNvSpPr/>
            <p:nvPr/>
          </p:nvSpPr>
          <p:spPr>
            <a:xfrm>
              <a:off x="3087806" y="904474"/>
              <a:ext cx="1881010" cy="521433"/>
            </a:xfrm>
            <a:custGeom>
              <a:avLst/>
              <a:gdLst/>
              <a:ahLst/>
              <a:cxnLst/>
              <a:rect l="l" t="t" r="r" b="b"/>
              <a:pathLst>
                <a:path w="45173" h="10764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10763"/>
                  </a:lnTo>
                  <a:lnTo>
                    <a:pt x="45172" y="10763"/>
                  </a:lnTo>
                  <a:lnTo>
                    <a:pt x="45172" y="2846"/>
                  </a:lnTo>
                  <a:cubicBezTo>
                    <a:pt x="45172" y="1274"/>
                    <a:pt x="43899" y="0"/>
                    <a:pt x="42327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tabLst>
                  <a:tab pos="2328863" algn="l"/>
                </a:tabLst>
              </a:pPr>
              <a:r>
                <a:rPr lang="en-US" altLang="zh-TW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2021</a:t>
              </a:r>
              <a:r>
                <a:rPr lang="zh-TW" altLang="en-US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年</a:t>
              </a:r>
              <a:r>
                <a:rPr lang="en-US" altLang="zh-TW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8</a:t>
              </a:r>
              <a:r>
                <a:rPr lang="zh-TW" altLang="en-US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月</a:t>
              </a:r>
              <a:r>
                <a:rPr lang="en-US" altLang="zh-TW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12-16</a:t>
              </a:r>
              <a:r>
                <a:rPr lang="zh-TW" altLang="en-US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日</a:t>
              </a:r>
              <a:endParaRPr lang="en-US" altLang="zh-TW" sz="20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Fira Sans Extra Condensed Medium"/>
              </a:endParaRPr>
            </a:p>
            <a:p>
              <a:pPr algn="ctr">
                <a:tabLst>
                  <a:tab pos="2328863" algn="l"/>
                </a:tabLst>
              </a:pPr>
              <a:r>
                <a:rPr lang="en-US" altLang="zh-CN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Fira Sans Extra Condensed Medium"/>
                </a:rPr>
                <a:t>2022</a:t>
              </a:r>
              <a:r>
                <a:rPr lang="zh-CN" altLang="en-US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Fira Sans Extra Condensed Medium"/>
                </a:rPr>
                <a:t>年</a:t>
              </a:r>
              <a:r>
                <a:rPr lang="en-US" altLang="zh-CN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Fira Sans Extra Condensed Medium"/>
                </a:rPr>
                <a:t>11</a:t>
              </a:r>
              <a:r>
                <a:rPr lang="zh-CN" altLang="en-US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Fira Sans Extra Condensed Medium"/>
                </a:rPr>
                <a:t>月</a:t>
              </a:r>
              <a:r>
                <a:rPr lang="en-US" altLang="zh-CN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Fira Sans Extra Condensed Medium"/>
                </a:rPr>
                <a:t>9-</a:t>
              </a:r>
              <a:r>
                <a:rPr lang="en-US" altLang="zh-TW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11</a:t>
              </a:r>
              <a:r>
                <a:rPr lang="zh-TW" altLang="en-US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日</a:t>
              </a:r>
              <a:endParaRPr lang="en-US" altLang="zh-TW" sz="20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Fira Sans Extra Condensed Medium"/>
              </a:endParaRPr>
            </a:p>
          </p:txBody>
        </p:sp>
      </p:grpSp>
      <p:grpSp>
        <p:nvGrpSpPr>
          <p:cNvPr id="26" name="Google Shape;297;p18"/>
          <p:cNvGrpSpPr/>
          <p:nvPr/>
        </p:nvGrpSpPr>
        <p:grpSpPr>
          <a:xfrm>
            <a:off x="7218316" y="1706585"/>
            <a:ext cx="2383164" cy="2257008"/>
            <a:chOff x="5411578" y="1095025"/>
            <a:chExt cx="1687588" cy="1656471"/>
          </a:xfrm>
        </p:grpSpPr>
        <p:sp>
          <p:nvSpPr>
            <p:cNvPr id="29" name="Google Shape;300;p18"/>
            <p:cNvSpPr/>
            <p:nvPr/>
          </p:nvSpPr>
          <p:spPr>
            <a:xfrm>
              <a:off x="6251992" y="1996915"/>
              <a:ext cx="31" cy="754581"/>
            </a:xfrm>
            <a:custGeom>
              <a:avLst/>
              <a:gdLst/>
              <a:ahLst/>
              <a:cxnLst/>
              <a:rect l="l" t="t" r="r" b="b"/>
              <a:pathLst>
                <a:path w="1" h="24135" fill="none" extrusionOk="0">
                  <a:moveTo>
                    <a:pt x="0" y="24134"/>
                  </a:moveTo>
                  <a:lnTo>
                    <a:pt x="0" y="0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" name="Google Shape;301;p18"/>
            <p:cNvSpPr/>
            <p:nvPr/>
          </p:nvSpPr>
          <p:spPr>
            <a:xfrm>
              <a:off x="5424519" y="1121000"/>
              <a:ext cx="1674647" cy="987693"/>
            </a:xfrm>
            <a:custGeom>
              <a:avLst/>
              <a:gdLst/>
              <a:ahLst/>
              <a:cxnLst/>
              <a:rect l="l" t="t" r="r" b="b"/>
              <a:pathLst>
                <a:path w="45185" h="31591" extrusionOk="0">
                  <a:moveTo>
                    <a:pt x="2858" y="0"/>
                  </a:moveTo>
                  <a:cubicBezTo>
                    <a:pt x="1286" y="0"/>
                    <a:pt x="0" y="1274"/>
                    <a:pt x="0" y="2846"/>
                  </a:cubicBezTo>
                  <a:lnTo>
                    <a:pt x="0" y="21669"/>
                  </a:lnTo>
                  <a:cubicBezTo>
                    <a:pt x="0" y="25753"/>
                    <a:pt x="3310" y="29063"/>
                    <a:pt x="7406" y="29063"/>
                  </a:cubicBezTo>
                  <a:lnTo>
                    <a:pt x="18122" y="29063"/>
                  </a:lnTo>
                  <a:cubicBezTo>
                    <a:pt x="18169" y="29111"/>
                    <a:pt x="18193" y="29170"/>
                    <a:pt x="18241" y="29206"/>
                  </a:cubicBezTo>
                  <a:lnTo>
                    <a:pt x="19241" y="30206"/>
                  </a:lnTo>
                  <a:cubicBezTo>
                    <a:pt x="20164" y="31129"/>
                    <a:pt x="21375" y="31590"/>
                    <a:pt x="22587" y="31590"/>
                  </a:cubicBezTo>
                  <a:cubicBezTo>
                    <a:pt x="23798" y="31590"/>
                    <a:pt x="25009" y="31129"/>
                    <a:pt x="25932" y="30206"/>
                  </a:cubicBezTo>
                  <a:lnTo>
                    <a:pt x="26932" y="29206"/>
                  </a:lnTo>
                  <a:cubicBezTo>
                    <a:pt x="26980" y="29170"/>
                    <a:pt x="27016" y="29111"/>
                    <a:pt x="27051" y="29063"/>
                  </a:cubicBezTo>
                  <a:lnTo>
                    <a:pt x="37791" y="29063"/>
                  </a:lnTo>
                  <a:cubicBezTo>
                    <a:pt x="41875" y="29063"/>
                    <a:pt x="45185" y="25753"/>
                    <a:pt x="45185" y="21669"/>
                  </a:cubicBezTo>
                  <a:lnTo>
                    <a:pt x="45185" y="2846"/>
                  </a:lnTo>
                  <a:cubicBezTo>
                    <a:pt x="45185" y="1274"/>
                    <a:pt x="43911" y="0"/>
                    <a:pt x="423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1" name="Google Shape;302;p18"/>
            <p:cNvSpPr/>
            <p:nvPr/>
          </p:nvSpPr>
          <p:spPr>
            <a:xfrm>
              <a:off x="5411578" y="1095025"/>
              <a:ext cx="1674649" cy="336536"/>
            </a:xfrm>
            <a:custGeom>
              <a:avLst/>
              <a:gdLst/>
              <a:ahLst/>
              <a:cxnLst/>
              <a:rect l="l" t="t" r="r" b="b"/>
              <a:pathLst>
                <a:path w="45185" h="10764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10763"/>
                  </a:lnTo>
                  <a:lnTo>
                    <a:pt x="45185" y="10763"/>
                  </a:lnTo>
                  <a:lnTo>
                    <a:pt x="45185" y="2846"/>
                  </a:lnTo>
                  <a:cubicBezTo>
                    <a:pt x="45185" y="1274"/>
                    <a:pt x="43911" y="0"/>
                    <a:pt x="42339" y="0"/>
                  </a:cubicBezTo>
                  <a:close/>
                </a:path>
              </a:pathLst>
            </a:custGeom>
            <a:solidFill>
              <a:srgbClr val="005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Fira Sans Extra Condensed Medium"/>
                </a:rPr>
                <a:t>2022</a:t>
              </a:r>
              <a:r>
                <a:rPr lang="zh-TW" altLang="en-US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Fira Sans Extra Condensed Medium"/>
                </a:rPr>
                <a:t>年</a:t>
              </a:r>
              <a:r>
                <a:rPr lang="en-US" altLang="zh-TW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Fira Sans Extra Condensed Medium"/>
                </a:rPr>
                <a:t>12</a:t>
              </a:r>
              <a:r>
                <a:rPr lang="zh-TW" altLang="en-US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Fira Sans Extra Condensed Medium"/>
                </a:rPr>
                <a:t>月</a:t>
              </a:r>
              <a:r>
                <a:rPr lang="en-US" altLang="zh-TW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Fira Sans Extra Condensed Medium"/>
                </a:rPr>
                <a:t>1</a:t>
              </a:r>
              <a:r>
                <a:rPr lang="zh-CN" altLang="en-US" sz="2000" b="1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Fira Sans Extra Condensed Medium"/>
                </a:rPr>
                <a:t>日</a:t>
              </a:r>
              <a:endParaRPr lang="zh-TW" altLang="en-US" sz="20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Fira Sans Extra Condensed Medium"/>
              </a:endParaRPr>
            </a:p>
          </p:txBody>
        </p:sp>
        <p:sp>
          <p:nvSpPr>
            <p:cNvPr id="38" name="Google Shape;309;p18"/>
            <p:cNvSpPr txBox="1"/>
            <p:nvPr/>
          </p:nvSpPr>
          <p:spPr>
            <a:xfrm>
              <a:off x="5442237" y="1553930"/>
              <a:ext cx="1637581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 dirty="0">
                  <a:latin typeface="DengXian"/>
                  <a:ea typeface="DengXian"/>
                </a:rPr>
                <a:t>1</a:t>
              </a:r>
              <a:r>
                <a:rPr lang="zh-TW" altLang="en-US" sz="2000" b="1" dirty="0">
                  <a:latin typeface="DengXian"/>
                  <a:ea typeface="DengXian"/>
                </a:rPr>
                <a:t>場新智能防偽溯源技術分享會</a:t>
              </a:r>
            </a:p>
            <a:p>
              <a:pPr algn="ctr"/>
              <a:endParaRPr lang="en-US" sz="2000" b="1" dirty="0">
                <a:latin typeface="DengXian"/>
                <a:ea typeface="DengXian"/>
              </a:endParaRPr>
            </a:p>
          </p:txBody>
        </p:sp>
      </p:grpSp>
      <p:grpSp>
        <p:nvGrpSpPr>
          <p:cNvPr id="39" name="Google Shape;310;p18"/>
          <p:cNvGrpSpPr/>
          <p:nvPr/>
        </p:nvGrpSpPr>
        <p:grpSpPr>
          <a:xfrm>
            <a:off x="1466833" y="3934716"/>
            <a:ext cx="2896451" cy="2491131"/>
            <a:chOff x="1860309" y="2757051"/>
            <a:chExt cx="2003492" cy="1850206"/>
          </a:xfrm>
        </p:grpSpPr>
        <p:sp>
          <p:nvSpPr>
            <p:cNvPr id="42" name="Google Shape;313;p18"/>
            <p:cNvSpPr/>
            <p:nvPr/>
          </p:nvSpPr>
          <p:spPr>
            <a:xfrm>
              <a:off x="2830833" y="2757051"/>
              <a:ext cx="31" cy="754206"/>
            </a:xfrm>
            <a:custGeom>
              <a:avLst/>
              <a:gdLst/>
              <a:ahLst/>
              <a:cxnLst/>
              <a:rect l="l" t="t" r="r" b="b"/>
              <a:pathLst>
                <a:path w="1" h="24123" fill="none" extrusionOk="0">
                  <a:moveTo>
                    <a:pt x="0" y="1"/>
                  </a:moveTo>
                  <a:lnTo>
                    <a:pt x="0" y="24123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zh-TW" altLang="en-US" sz="2400">
                <a:latin typeface="Microsoft JhengHei"/>
                <a:ea typeface="Fira Sans Extra Condensed"/>
                <a:cs typeface="Fira Sans Extra Condensed"/>
              </a:endParaRPr>
            </a:p>
          </p:txBody>
        </p:sp>
        <p:sp>
          <p:nvSpPr>
            <p:cNvPr id="43" name="Google Shape;314;p18"/>
            <p:cNvSpPr/>
            <p:nvPr/>
          </p:nvSpPr>
          <p:spPr>
            <a:xfrm>
              <a:off x="1860310" y="3461751"/>
              <a:ext cx="2003491" cy="987974"/>
            </a:xfrm>
            <a:custGeom>
              <a:avLst/>
              <a:gdLst/>
              <a:ahLst/>
              <a:cxnLst/>
              <a:rect l="l" t="t" r="r" b="b"/>
              <a:pathLst>
                <a:path w="45185" h="31600" extrusionOk="0">
                  <a:moveTo>
                    <a:pt x="22598" y="0"/>
                  </a:moveTo>
                  <a:cubicBezTo>
                    <a:pt x="21387" y="0"/>
                    <a:pt x="20175" y="464"/>
                    <a:pt x="19253" y="1393"/>
                  </a:cubicBezTo>
                  <a:lnTo>
                    <a:pt x="18252" y="2381"/>
                  </a:lnTo>
                  <a:cubicBezTo>
                    <a:pt x="18205" y="2429"/>
                    <a:pt x="18181" y="2477"/>
                    <a:pt x="18133" y="2524"/>
                  </a:cubicBezTo>
                  <a:lnTo>
                    <a:pt x="7406" y="2524"/>
                  </a:lnTo>
                  <a:cubicBezTo>
                    <a:pt x="3310" y="2524"/>
                    <a:pt x="0" y="5846"/>
                    <a:pt x="0" y="9930"/>
                  </a:cubicBezTo>
                  <a:lnTo>
                    <a:pt x="0" y="28742"/>
                  </a:lnTo>
                  <a:cubicBezTo>
                    <a:pt x="0" y="30325"/>
                    <a:pt x="1286" y="31599"/>
                    <a:pt x="2858" y="31599"/>
                  </a:cubicBezTo>
                  <a:lnTo>
                    <a:pt x="42327" y="31599"/>
                  </a:lnTo>
                  <a:cubicBezTo>
                    <a:pt x="43910" y="31599"/>
                    <a:pt x="45184" y="30325"/>
                    <a:pt x="45184" y="28742"/>
                  </a:cubicBezTo>
                  <a:lnTo>
                    <a:pt x="45184" y="9930"/>
                  </a:lnTo>
                  <a:cubicBezTo>
                    <a:pt x="45184" y="5846"/>
                    <a:pt x="41874" y="2524"/>
                    <a:pt x="37791" y="2524"/>
                  </a:cubicBezTo>
                  <a:lnTo>
                    <a:pt x="27063" y="2524"/>
                  </a:lnTo>
                  <a:cubicBezTo>
                    <a:pt x="27027" y="2477"/>
                    <a:pt x="26992" y="2429"/>
                    <a:pt x="26944" y="2381"/>
                  </a:cubicBezTo>
                  <a:lnTo>
                    <a:pt x="25944" y="1393"/>
                  </a:lnTo>
                  <a:cubicBezTo>
                    <a:pt x="25021" y="464"/>
                    <a:pt x="23810" y="0"/>
                    <a:pt x="22598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zh-TW" altLang="en-US" sz="2400">
                <a:latin typeface="Microsoft JhengHei"/>
                <a:ea typeface="Fira Sans Extra Condensed"/>
                <a:cs typeface="Fira Sans Extra Condensed"/>
              </a:endParaRPr>
            </a:p>
          </p:txBody>
        </p:sp>
        <p:sp>
          <p:nvSpPr>
            <p:cNvPr id="44" name="Google Shape;315;p18"/>
            <p:cNvSpPr/>
            <p:nvPr/>
          </p:nvSpPr>
          <p:spPr>
            <a:xfrm>
              <a:off x="1860309" y="4270689"/>
              <a:ext cx="2003491" cy="336568"/>
            </a:xfrm>
            <a:custGeom>
              <a:avLst/>
              <a:gdLst/>
              <a:ahLst/>
              <a:cxnLst/>
              <a:rect l="l" t="t" r="r" b="b"/>
              <a:pathLst>
                <a:path w="45185" h="10765" extrusionOk="0">
                  <a:moveTo>
                    <a:pt x="0" y="1"/>
                  </a:moveTo>
                  <a:lnTo>
                    <a:pt x="0" y="7919"/>
                  </a:lnTo>
                  <a:cubicBezTo>
                    <a:pt x="0" y="9490"/>
                    <a:pt x="1274" y="10764"/>
                    <a:pt x="2846" y="10764"/>
                  </a:cubicBezTo>
                  <a:lnTo>
                    <a:pt x="42339" y="10764"/>
                  </a:lnTo>
                  <a:cubicBezTo>
                    <a:pt x="43910" y="10764"/>
                    <a:pt x="45184" y="9490"/>
                    <a:pt x="45184" y="7919"/>
                  </a:cubicBezTo>
                  <a:lnTo>
                    <a:pt x="45184" y="1"/>
                  </a:lnTo>
                  <a:close/>
                </a:path>
              </a:pathLst>
            </a:custGeom>
            <a:solidFill>
              <a:srgbClr val="013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tabLst>
                  <a:tab pos="2328863" algn="l"/>
                </a:tabLst>
              </a:pPr>
              <a:r>
                <a:rPr lang="en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2021</a:t>
              </a:r>
              <a:r>
                <a:rPr lang="zh-CN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年</a:t>
              </a:r>
              <a:r>
                <a:rPr lang="en-US" altLang="zh-CN" sz="2000" b="1" dirty="0">
                  <a:solidFill>
                    <a:schemeClr val="bg1"/>
                  </a:solidFill>
                  <a:latin typeface="Microsoft JhengHei"/>
                  <a:ea typeface="等线"/>
                  <a:sym typeface="Fira Sans Extra Condensed Medium"/>
                </a:rPr>
                <a:t>8</a:t>
              </a:r>
              <a:r>
                <a:rPr lang="zh-CN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月</a:t>
              </a:r>
              <a:endParaRPr lang="zh-TW" altLang="en-US" sz="2000" b="1" dirty="0">
                <a:solidFill>
                  <a:schemeClr val="bg1"/>
                </a:solidFill>
                <a:latin typeface="Microsoft JhengHei"/>
                <a:ea typeface="Microsoft JhengHei"/>
              </a:endParaRPr>
            </a:p>
          </p:txBody>
        </p:sp>
        <p:sp>
          <p:nvSpPr>
            <p:cNvPr id="53" name="Google Shape;324;p18"/>
            <p:cNvSpPr txBox="1"/>
            <p:nvPr/>
          </p:nvSpPr>
          <p:spPr>
            <a:xfrm>
              <a:off x="1964771" y="3686639"/>
              <a:ext cx="1791465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CN" sz="2000" b="1" dirty="0">
                  <a:latin typeface="Microsoft JhengHei"/>
                  <a:ea typeface="Microsoft JhengHei"/>
                </a:rPr>
                <a:t>1</a:t>
              </a:r>
              <a:r>
                <a:rPr lang="zh-CN" altLang="en-US" sz="2000" b="1" dirty="0">
                  <a:latin typeface="Microsoft JhengHei"/>
                  <a:ea typeface="Microsoft JhengHei"/>
                </a:rPr>
                <a:t>個新智能防偽技術先導計劃</a:t>
              </a:r>
              <a:r>
                <a:rPr lang="en-US" altLang="zh-CN" sz="2000" b="1" dirty="0">
                  <a:latin typeface="Microsoft JhengHei"/>
                  <a:ea typeface="Microsoft JhengHei"/>
                </a:rPr>
                <a:t> </a:t>
              </a:r>
              <a:endParaRPr lang="en-US" sz="2000" b="1" dirty="0">
                <a:latin typeface="Microsoft JhengHei"/>
                <a:ea typeface="Microsoft JhengHei"/>
              </a:endParaRPr>
            </a:p>
          </p:txBody>
        </p:sp>
      </p:grpSp>
      <p:grpSp>
        <p:nvGrpSpPr>
          <p:cNvPr id="54" name="Google Shape;325;p18"/>
          <p:cNvGrpSpPr/>
          <p:nvPr/>
        </p:nvGrpSpPr>
        <p:grpSpPr>
          <a:xfrm>
            <a:off x="5029882" y="3971001"/>
            <a:ext cx="3065134" cy="2783381"/>
            <a:chOff x="4177575" y="2757051"/>
            <a:chExt cx="1893687" cy="2087536"/>
          </a:xfrm>
        </p:grpSpPr>
        <p:sp>
          <p:nvSpPr>
            <p:cNvPr id="57" name="Google Shape;328;p18"/>
            <p:cNvSpPr/>
            <p:nvPr/>
          </p:nvSpPr>
          <p:spPr>
            <a:xfrm>
              <a:off x="5124418" y="2757051"/>
              <a:ext cx="31" cy="754206"/>
            </a:xfrm>
            <a:custGeom>
              <a:avLst/>
              <a:gdLst/>
              <a:ahLst/>
              <a:cxnLst/>
              <a:rect l="l" t="t" r="r" b="b"/>
              <a:pathLst>
                <a:path w="1" h="24123" fill="none" extrusionOk="0">
                  <a:moveTo>
                    <a:pt x="0" y="1"/>
                  </a:moveTo>
                  <a:lnTo>
                    <a:pt x="0" y="24123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zh-TW" altLang="en-US" sz="2400">
                <a:latin typeface="Microsoft JhengHei"/>
                <a:ea typeface="Fira Sans Extra Condensed"/>
                <a:cs typeface="Fira Sans Extra Condensed"/>
              </a:endParaRPr>
            </a:p>
          </p:txBody>
        </p:sp>
        <p:sp>
          <p:nvSpPr>
            <p:cNvPr id="58" name="Google Shape;329;p18"/>
            <p:cNvSpPr/>
            <p:nvPr/>
          </p:nvSpPr>
          <p:spPr>
            <a:xfrm>
              <a:off x="4177575" y="3450998"/>
              <a:ext cx="1893687" cy="987974"/>
            </a:xfrm>
            <a:custGeom>
              <a:avLst/>
              <a:gdLst/>
              <a:ahLst/>
              <a:cxnLst/>
              <a:rect l="l" t="t" r="r" b="b"/>
              <a:pathLst>
                <a:path w="45185" h="31600" extrusionOk="0">
                  <a:moveTo>
                    <a:pt x="22597" y="0"/>
                  </a:moveTo>
                  <a:cubicBezTo>
                    <a:pt x="21384" y="0"/>
                    <a:pt x="20169" y="464"/>
                    <a:pt x="19241" y="1393"/>
                  </a:cubicBezTo>
                  <a:lnTo>
                    <a:pt x="18253" y="2381"/>
                  </a:lnTo>
                  <a:cubicBezTo>
                    <a:pt x="18205" y="2429"/>
                    <a:pt x="18169" y="2477"/>
                    <a:pt x="18134" y="2524"/>
                  </a:cubicBezTo>
                  <a:lnTo>
                    <a:pt x="7394" y="2524"/>
                  </a:lnTo>
                  <a:cubicBezTo>
                    <a:pt x="3310" y="2524"/>
                    <a:pt x="0" y="5846"/>
                    <a:pt x="0" y="9930"/>
                  </a:cubicBezTo>
                  <a:lnTo>
                    <a:pt x="0" y="28742"/>
                  </a:lnTo>
                  <a:cubicBezTo>
                    <a:pt x="0" y="30325"/>
                    <a:pt x="1274" y="31599"/>
                    <a:pt x="2858" y="31599"/>
                  </a:cubicBezTo>
                  <a:lnTo>
                    <a:pt x="42327" y="31599"/>
                  </a:lnTo>
                  <a:cubicBezTo>
                    <a:pt x="43899" y="31599"/>
                    <a:pt x="45185" y="30325"/>
                    <a:pt x="45185" y="28742"/>
                  </a:cubicBezTo>
                  <a:lnTo>
                    <a:pt x="45185" y="9930"/>
                  </a:lnTo>
                  <a:cubicBezTo>
                    <a:pt x="45185" y="5846"/>
                    <a:pt x="41863" y="2524"/>
                    <a:pt x="37779" y="2524"/>
                  </a:cubicBezTo>
                  <a:lnTo>
                    <a:pt x="27051" y="2524"/>
                  </a:lnTo>
                  <a:cubicBezTo>
                    <a:pt x="27016" y="2477"/>
                    <a:pt x="26980" y="2429"/>
                    <a:pt x="26944" y="2381"/>
                  </a:cubicBezTo>
                  <a:lnTo>
                    <a:pt x="25944" y="1393"/>
                  </a:lnTo>
                  <a:cubicBezTo>
                    <a:pt x="25021" y="464"/>
                    <a:pt x="23810" y="0"/>
                    <a:pt x="2259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zh-TW" altLang="en-US" sz="2400">
                <a:latin typeface="Microsoft JhengHei"/>
                <a:ea typeface="Fira Sans Extra Condensed"/>
                <a:cs typeface="Fira Sans Extra Condensed"/>
              </a:endParaRPr>
            </a:p>
          </p:txBody>
        </p:sp>
        <p:sp>
          <p:nvSpPr>
            <p:cNvPr id="59" name="Google Shape;330;p18"/>
            <p:cNvSpPr/>
            <p:nvPr/>
          </p:nvSpPr>
          <p:spPr>
            <a:xfrm>
              <a:off x="4177575" y="4270689"/>
              <a:ext cx="1893687" cy="573898"/>
            </a:xfrm>
            <a:custGeom>
              <a:avLst/>
              <a:gdLst/>
              <a:ahLst/>
              <a:cxnLst/>
              <a:rect l="l" t="t" r="r" b="b"/>
              <a:pathLst>
                <a:path w="45185" h="10765" extrusionOk="0">
                  <a:moveTo>
                    <a:pt x="0" y="1"/>
                  </a:moveTo>
                  <a:lnTo>
                    <a:pt x="0" y="7919"/>
                  </a:lnTo>
                  <a:cubicBezTo>
                    <a:pt x="0" y="9490"/>
                    <a:pt x="1274" y="10764"/>
                    <a:pt x="2846" y="10764"/>
                  </a:cubicBezTo>
                  <a:lnTo>
                    <a:pt x="42327" y="10764"/>
                  </a:lnTo>
                  <a:cubicBezTo>
                    <a:pt x="43911" y="10764"/>
                    <a:pt x="45185" y="9490"/>
                    <a:pt x="45185" y="7919"/>
                  </a:cubicBezTo>
                  <a:lnTo>
                    <a:pt x="45185" y="1"/>
                  </a:lnTo>
                  <a:close/>
                </a:path>
              </a:pathLst>
            </a:custGeom>
            <a:solidFill>
              <a:srgbClr val="3C04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2021</a:t>
              </a:r>
              <a:r>
                <a:rPr lang="zh-CN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年</a:t>
              </a:r>
              <a:r>
                <a:rPr lang="en-US" altLang="zh-CN" sz="2000" b="1" dirty="0">
                  <a:solidFill>
                    <a:schemeClr val="bg1"/>
                  </a:solidFill>
                  <a:latin typeface="Microsoft JhengHei"/>
                  <a:ea typeface="等线"/>
                  <a:sym typeface="Fira Sans Extra Condensed Medium"/>
                </a:rPr>
                <a:t>12</a:t>
              </a:r>
              <a:r>
                <a:rPr lang="zh-CN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月</a:t>
              </a:r>
              <a:r>
                <a:rPr lang="en-US" altLang="zh-CN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17</a:t>
              </a:r>
              <a:r>
                <a:rPr lang="zh-CN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日</a:t>
              </a:r>
              <a:endParaRPr lang="en-US" altLang="zh-CN" sz="2000" b="1" dirty="0">
                <a:solidFill>
                  <a:schemeClr val="bg1"/>
                </a:solidFill>
                <a:latin typeface="Microsoft JhengHei"/>
                <a:ea typeface="Microsoft JhengHei"/>
                <a:sym typeface="Fira Sans Extra Condensed Medium"/>
              </a:endParaRPr>
            </a:p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2022</a:t>
              </a:r>
              <a:r>
                <a:rPr lang="zh-CN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年</a:t>
              </a:r>
              <a:r>
                <a:rPr lang="en-US" altLang="zh-CN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8</a:t>
              </a:r>
              <a:r>
                <a:rPr lang="zh-CN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月</a:t>
              </a:r>
              <a:r>
                <a:rPr lang="en-US" altLang="zh-CN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25</a:t>
              </a:r>
              <a:r>
                <a:rPr lang="zh-CN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日</a:t>
              </a:r>
              <a:endParaRPr lang="zh-TW" altLang="en-US" sz="2000" b="1" dirty="0">
                <a:solidFill>
                  <a:schemeClr val="bg1"/>
                </a:solidFill>
                <a:latin typeface="Microsoft JhengHei"/>
                <a:ea typeface="Microsoft JhengHei"/>
              </a:endParaRPr>
            </a:p>
          </p:txBody>
        </p:sp>
        <p:sp>
          <p:nvSpPr>
            <p:cNvPr id="64" name="Google Shape;335;p18"/>
            <p:cNvSpPr txBox="1"/>
            <p:nvPr/>
          </p:nvSpPr>
          <p:spPr>
            <a:xfrm>
              <a:off x="4380286" y="3665859"/>
              <a:ext cx="1486352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CN" sz="2000" b="1" dirty="0">
                  <a:latin typeface="Microsoft JhengHei"/>
                  <a:ea typeface="Microsoft JhengHei"/>
                </a:rPr>
                <a:t>2</a:t>
              </a:r>
              <a:r>
                <a:rPr lang="zh-CN" altLang="en-US" sz="2000" b="1" dirty="0">
                  <a:latin typeface="Microsoft JhengHei"/>
                  <a:ea typeface="Microsoft JhengHei"/>
                </a:rPr>
                <a:t>場防偽技術技術培訓工作坊</a:t>
              </a:r>
              <a:endParaRPr lang="en-US" sz="2000" b="1" dirty="0">
                <a:latin typeface="Microsoft JhengHei"/>
                <a:ea typeface="Microsoft JhengHei"/>
              </a:endParaRPr>
            </a:p>
          </p:txBody>
        </p:sp>
      </p:grpSp>
      <p:grpSp>
        <p:nvGrpSpPr>
          <p:cNvPr id="65" name="Google Shape;336;p18"/>
          <p:cNvGrpSpPr/>
          <p:nvPr/>
        </p:nvGrpSpPr>
        <p:grpSpPr>
          <a:xfrm>
            <a:off x="8817258" y="3958905"/>
            <a:ext cx="2586968" cy="2466942"/>
            <a:chOff x="6395440" y="2757051"/>
            <a:chExt cx="2507357" cy="1850207"/>
          </a:xfrm>
        </p:grpSpPr>
        <p:sp>
          <p:nvSpPr>
            <p:cNvPr id="68" name="Google Shape;339;p18"/>
            <p:cNvSpPr/>
            <p:nvPr/>
          </p:nvSpPr>
          <p:spPr>
            <a:xfrm>
              <a:off x="7640170" y="2757051"/>
              <a:ext cx="31" cy="754206"/>
            </a:xfrm>
            <a:custGeom>
              <a:avLst/>
              <a:gdLst/>
              <a:ahLst/>
              <a:cxnLst/>
              <a:rect l="l" t="t" r="r" b="b"/>
              <a:pathLst>
                <a:path w="1" h="24123" fill="none" extrusionOk="0">
                  <a:moveTo>
                    <a:pt x="1" y="1"/>
                  </a:moveTo>
                  <a:lnTo>
                    <a:pt x="1" y="24123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9" name="Google Shape;340;p18"/>
            <p:cNvSpPr/>
            <p:nvPr/>
          </p:nvSpPr>
          <p:spPr>
            <a:xfrm>
              <a:off x="6395440" y="3461751"/>
              <a:ext cx="2486568" cy="925820"/>
            </a:xfrm>
            <a:custGeom>
              <a:avLst/>
              <a:gdLst/>
              <a:ahLst/>
              <a:cxnLst/>
              <a:rect l="l" t="t" r="r" b="b"/>
              <a:pathLst>
                <a:path w="45185" h="31600" extrusionOk="0">
                  <a:moveTo>
                    <a:pt x="22600" y="0"/>
                  </a:moveTo>
                  <a:cubicBezTo>
                    <a:pt x="21387" y="0"/>
                    <a:pt x="20175" y="464"/>
                    <a:pt x="19252" y="1393"/>
                  </a:cubicBezTo>
                  <a:lnTo>
                    <a:pt x="18264" y="2381"/>
                  </a:lnTo>
                  <a:cubicBezTo>
                    <a:pt x="18217" y="2429"/>
                    <a:pt x="18181" y="2477"/>
                    <a:pt x="18145" y="2524"/>
                  </a:cubicBezTo>
                  <a:lnTo>
                    <a:pt x="7406" y="2524"/>
                  </a:lnTo>
                  <a:cubicBezTo>
                    <a:pt x="3322" y="2524"/>
                    <a:pt x="0" y="5846"/>
                    <a:pt x="0" y="9930"/>
                  </a:cubicBezTo>
                  <a:lnTo>
                    <a:pt x="0" y="28742"/>
                  </a:lnTo>
                  <a:cubicBezTo>
                    <a:pt x="0" y="30325"/>
                    <a:pt x="1286" y="31599"/>
                    <a:pt x="2857" y="31599"/>
                  </a:cubicBezTo>
                  <a:lnTo>
                    <a:pt x="42327" y="31599"/>
                  </a:lnTo>
                  <a:cubicBezTo>
                    <a:pt x="43910" y="31599"/>
                    <a:pt x="45184" y="30325"/>
                    <a:pt x="45184" y="28742"/>
                  </a:cubicBezTo>
                  <a:lnTo>
                    <a:pt x="45184" y="9930"/>
                  </a:lnTo>
                  <a:cubicBezTo>
                    <a:pt x="45184" y="5846"/>
                    <a:pt x="41874" y="2524"/>
                    <a:pt x="37790" y="2524"/>
                  </a:cubicBezTo>
                  <a:lnTo>
                    <a:pt x="27063" y="2524"/>
                  </a:lnTo>
                  <a:cubicBezTo>
                    <a:pt x="27027" y="2477"/>
                    <a:pt x="26991" y="2429"/>
                    <a:pt x="26944" y="2381"/>
                  </a:cubicBezTo>
                  <a:lnTo>
                    <a:pt x="25956" y="1393"/>
                  </a:lnTo>
                  <a:cubicBezTo>
                    <a:pt x="25027" y="464"/>
                    <a:pt x="23812" y="0"/>
                    <a:pt x="2260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0" name="Google Shape;341;p18"/>
            <p:cNvSpPr/>
            <p:nvPr/>
          </p:nvSpPr>
          <p:spPr>
            <a:xfrm>
              <a:off x="6395440" y="4259589"/>
              <a:ext cx="2486569" cy="347669"/>
            </a:xfrm>
            <a:custGeom>
              <a:avLst/>
              <a:gdLst/>
              <a:ahLst/>
              <a:cxnLst/>
              <a:rect l="l" t="t" r="r" b="b"/>
              <a:pathLst>
                <a:path w="45185" h="10765" extrusionOk="0">
                  <a:moveTo>
                    <a:pt x="0" y="1"/>
                  </a:moveTo>
                  <a:lnTo>
                    <a:pt x="0" y="7919"/>
                  </a:lnTo>
                  <a:cubicBezTo>
                    <a:pt x="0" y="9490"/>
                    <a:pt x="1286" y="10764"/>
                    <a:pt x="2857" y="10764"/>
                  </a:cubicBezTo>
                  <a:lnTo>
                    <a:pt x="42339" y="10764"/>
                  </a:lnTo>
                  <a:cubicBezTo>
                    <a:pt x="43910" y="10764"/>
                    <a:pt x="45184" y="9490"/>
                    <a:pt x="45184" y="7919"/>
                  </a:cubicBezTo>
                  <a:lnTo>
                    <a:pt x="45184" y="1"/>
                  </a:lnTo>
                  <a:close/>
                </a:path>
              </a:pathLst>
            </a:custGeom>
            <a:solidFill>
              <a:srgbClr val="0CA4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b="1" dirty="0">
                  <a:solidFill>
                    <a:schemeClr val="bg1"/>
                  </a:solidFill>
                  <a:latin typeface="Microsoft JhengHei"/>
                  <a:ea typeface="+mn-lt"/>
                  <a:sym typeface="Fira Sans Extra Condensed Medium"/>
                </a:rPr>
                <a:t>2021-2022</a:t>
              </a:r>
              <a:r>
                <a:rPr lang="zh-CN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Fira Sans Extra Condensed Medium"/>
                </a:rPr>
                <a:t>年</a:t>
              </a:r>
              <a:endParaRPr lang="zh-CN" sz="2000" dirty="0">
                <a:solidFill>
                  <a:schemeClr val="bg1"/>
                </a:solidFill>
                <a:latin typeface="Microsoft JhengHei"/>
                <a:ea typeface="Microsoft JhengHei"/>
                <a:cs typeface="+mn-lt"/>
                <a:sym typeface="Fira Sans Extra Condensed Medium"/>
              </a:endParaRPr>
            </a:p>
          </p:txBody>
        </p:sp>
        <p:sp>
          <p:nvSpPr>
            <p:cNvPr id="73" name="Google Shape;349;p18"/>
            <p:cNvSpPr txBox="1"/>
            <p:nvPr/>
          </p:nvSpPr>
          <p:spPr>
            <a:xfrm>
              <a:off x="6441444" y="3754416"/>
              <a:ext cx="2461353" cy="414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CN" sz="2000" b="1" dirty="0">
                  <a:latin typeface="等线"/>
                  <a:ea typeface="等线"/>
                </a:rPr>
                <a:t>1</a:t>
              </a:r>
              <a:r>
                <a:rPr lang="zh-CN" altLang="en-US" sz="2000" b="1" dirty="0">
                  <a:latin typeface="等线"/>
                  <a:ea typeface="等线"/>
                </a:rPr>
                <a:t>個項目網站</a:t>
              </a:r>
              <a:endParaRPr lang="en-US" sz="2000" b="1" dirty="0">
                <a:latin typeface="等线"/>
                <a:ea typeface="等线"/>
              </a:endParaRPr>
            </a:p>
          </p:txBody>
        </p:sp>
      </p:grpSp>
      <p:pic>
        <p:nvPicPr>
          <p:cNvPr id="82" name="圖片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03" y="3327869"/>
            <a:ext cx="552350" cy="552350"/>
          </a:xfrm>
          <a:prstGeom prst="rect">
            <a:avLst/>
          </a:prstGeom>
        </p:spPr>
      </p:pic>
      <p:pic>
        <p:nvPicPr>
          <p:cNvPr id="83" name="圖片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82" y="4093072"/>
            <a:ext cx="495159" cy="495159"/>
          </a:xfrm>
          <a:prstGeom prst="rect">
            <a:avLst/>
          </a:prstGeom>
        </p:spPr>
      </p:pic>
      <p:pic>
        <p:nvPicPr>
          <p:cNvPr id="84" name="圖片 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84" y="3311146"/>
            <a:ext cx="546687" cy="546687"/>
          </a:xfrm>
          <a:prstGeom prst="rect">
            <a:avLst/>
          </a:prstGeom>
        </p:spPr>
      </p:pic>
      <p:pic>
        <p:nvPicPr>
          <p:cNvPr id="85" name="圖片 8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61" y="4079119"/>
            <a:ext cx="522141" cy="522141"/>
          </a:xfrm>
          <a:prstGeom prst="rect">
            <a:avLst/>
          </a:prstGeom>
        </p:spPr>
      </p:pic>
      <p:pic>
        <p:nvPicPr>
          <p:cNvPr id="86" name="圖片 8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70" y="3362551"/>
            <a:ext cx="481850" cy="481850"/>
          </a:xfrm>
          <a:prstGeom prst="rect">
            <a:avLst/>
          </a:prstGeom>
        </p:spPr>
      </p:pic>
      <p:pic>
        <p:nvPicPr>
          <p:cNvPr id="87" name="圖片 8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17" y="4095793"/>
            <a:ext cx="515362" cy="515362"/>
          </a:xfrm>
          <a:prstGeom prst="rect">
            <a:avLst/>
          </a:prstGeom>
        </p:spPr>
      </p:pic>
      <p:sp>
        <p:nvSpPr>
          <p:cNvPr id="76" name="Title 1"/>
          <p:cNvSpPr txBox="1">
            <a:spLocks/>
          </p:cNvSpPr>
          <p:nvPr/>
        </p:nvSpPr>
        <p:spPr>
          <a:xfrm>
            <a:off x="1945107" y="105689"/>
            <a:ext cx="6198242" cy="9761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Oscine" panose="020B0506040202020204" pitchFamily="34" charset="0"/>
                <a:ea typeface="+mj-ea"/>
                <a:cs typeface="Oscine" panose="020B0506040202020204" pitchFamily="34" charset="0"/>
              </a:defRPr>
            </a:lvl1pPr>
          </a:lstStyle>
          <a:p>
            <a:r>
              <a:rPr lang="zh-CN" altLang="en-US" sz="5400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</a:rPr>
              <a:t>項目成果一覽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1705135" y="6415828"/>
            <a:ext cx="422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31702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growing role of RPA in the life sciences field">
            <a:extLst>
              <a:ext uri="{FF2B5EF4-FFF2-40B4-BE49-F238E27FC236}">
                <a16:creationId xmlns:a16="http://schemas.microsoft.com/office/drawing/2014/main" id="{11819F7C-1854-FE36-8A24-A9DDBC1AD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70714" y="1069717"/>
            <a:ext cx="8290560" cy="3301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研討會内容及培訓：</a:t>
            </a:r>
            <a:endParaRPr lang="en-US" altLang="zh-CN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zh-TW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防偽技術</a:t>
            </a:r>
            <a:r>
              <a:rPr lang="zh-CN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應用經驗分享</a:t>
            </a:r>
            <a:endParaRPr lang="en-US" altLang="zh-CN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zh-TW" altLang="en-US" sz="2500" dirty="0">
                <a:latin typeface="+mn-ea"/>
              </a:rPr>
              <a:t> </a:t>
            </a:r>
            <a:r>
              <a:rPr lang="zh-CN" altLang="en-US" sz="2500" dirty="0">
                <a:latin typeface="+mn-ea"/>
              </a:rPr>
              <a:t>最新防偽溯源技術的</a:t>
            </a:r>
            <a:r>
              <a:rPr lang="zh-CN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最新發展趨勢及情況</a:t>
            </a:r>
            <a:endParaRPr lang="en-US" altLang="zh-CN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zh-TW" altLang="en-US" sz="25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zh-CN" altLang="en-US" sz="2500" dirty="0">
                <a:latin typeface="+mn-ea"/>
                <a:cs typeface="Times New Roman" panose="02020603050405020304" pitchFamily="18" charset="0"/>
              </a:rPr>
              <a:t>最新的</a:t>
            </a:r>
            <a:r>
              <a:rPr lang="zh-CN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標籤印刷技術分享</a:t>
            </a:r>
            <a:endParaRPr lang="en-US" altLang="zh-CN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zh-TW" altLang="en-US" sz="2500" dirty="0">
                <a:latin typeface="+mn-ea"/>
              </a:rPr>
              <a:t> </a:t>
            </a:r>
            <a:r>
              <a:rPr lang="zh-CN" altLang="en-US" sz="2500" dirty="0">
                <a:latin typeface="+mn-ea"/>
              </a:rPr>
              <a:t>防偽技術</a:t>
            </a:r>
            <a:r>
              <a:rPr lang="zh-CN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先導計劃企業分享</a:t>
            </a:r>
            <a:endParaRPr lang="en-US" altLang="zh-CN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www.anticftech.org/t-chn/%E7%A0%94%E8%A8%8E%E6%9C%83%E5%8F%8A%E5%88%86%E4%BA%AB%E6%9C%83/%E6%96%B0%E6%99%BA%E8%83%BD%E9%98%B2%E5%81%BD%E6%BA%AF%E6%BA%90%E6%8A%80%E8%A1%93%E5%8F%8A%E6%87%89%E7%94%A8(%E8%97%A5%E5%93%81%E5%8F%8A%E4%BF%9D%E5%81%A5%E9%A3%9F%E5%93%81%E6%A5%AD)%E7%A0%94%E8%A8%8E%E6%9C%83/files/Photos/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606284"/>
            <a:ext cx="3242167" cy="207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anticftech.org/t-chn/%E7%A0%94%E8%A8%8E%E6%9C%83%E5%8F%8A%E5%88%86%E4%BA%AB%E6%9C%83/%E6%96%B0%E6%99%BA%E8%83%BD%E9%98%B2%E5%81%BD%E6%BA%AF%E6%BA%90%E6%8A%80%E8%A1%93%E5%8F%8A%E6%87%89%E7%94%A8(%E8%97%A5%E5%93%81%E5%8F%8A%E4%BF%9D%E5%81%A5%E9%A3%9F%E5%93%81%E6%A5%AD)%E7%A0%94%E8%A8%8E%E6%9C%83/files/Photos/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851" y="3820454"/>
            <a:ext cx="4343266" cy="28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anticftech.org/t-chn/%E7%A0%94%E8%A8%8E%E6%9C%83%E5%8F%8A%E5%88%86%E4%BA%AB%E6%9C%83/%E6%96%B0%E6%99%BA%E8%83%BD%E9%98%B2%E5%81%BD%E6%BA%AF%E6%BA%90%E6%8A%80%E8%A1%93%E5%8F%8A%E6%87%89%E7%94%A8(%E8%97%A5%E5%93%81%E5%8F%8A%E4%BF%9D%E5%81%A5%E9%A3%9F%E5%93%81%E6%A5%AD)%E7%A0%94%E8%A8%8E%E6%9C%83/files/Photos/0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851" y="1161184"/>
            <a:ext cx="4343266" cy="217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anticftech.org/t-chn/%E7%A0%94%E8%A8%8E%E6%9C%83%E5%8F%8A%E5%88%86%E4%BA%AB%E6%9C%83/%E6%96%B0%E6%99%BA%E8%83%BD%E9%98%B2%E5%81%BD%E6%BA%AF%E6%BA%90%E6%8A%80%E8%A1%93%E5%8F%8A%E6%87%89%E7%94%A8(%E8%97%A5%E5%93%81%E5%8F%8A%E4%BF%9D%E5%81%A5%E9%A3%9F%E5%93%81%E6%A5%AD)%E7%A0%94%E8%A8%8E%E6%9C%83/files/Photos/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4" y="4607791"/>
            <a:ext cx="3489685" cy="207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A960E1E0-8267-90E4-E0EC-BF2573F9290C}"/>
              </a:ext>
            </a:extLst>
          </p:cNvPr>
          <p:cNvSpPr/>
          <p:nvPr/>
        </p:nvSpPr>
        <p:spPr bwMode="auto">
          <a:xfrm>
            <a:off x="468186" y="265205"/>
            <a:ext cx="840533" cy="719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HK" sz="3000" b="1" dirty="0">
                <a:solidFill>
                  <a:schemeClr val="bg1"/>
                </a:solidFill>
                <a:ea typeface="宋体" pitchFamily="2" charset="-122"/>
              </a:rPr>
              <a:t>0</a:t>
            </a:r>
            <a:r>
              <a:rPr lang="en-US" altLang="zh-TW" sz="3000" b="1" dirty="0">
                <a:solidFill>
                  <a:schemeClr val="bg1"/>
                </a:solidFill>
                <a:ea typeface="宋体" pitchFamily="2" charset="-122"/>
              </a:rPr>
              <a:t>1</a:t>
            </a:r>
            <a:endParaRPr lang="en-US" sz="3000" b="1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7" name="矩形 19">
            <a:extLst>
              <a:ext uri="{FF2B5EF4-FFF2-40B4-BE49-F238E27FC236}">
                <a16:creationId xmlns:a16="http://schemas.microsoft.com/office/drawing/2014/main" id="{52BCF5CA-4DD3-4346-D1DF-C69B56898334}"/>
              </a:ext>
            </a:extLst>
          </p:cNvPr>
          <p:cNvSpPr/>
          <p:nvPr/>
        </p:nvSpPr>
        <p:spPr>
          <a:xfrm>
            <a:off x="1743849" y="145521"/>
            <a:ext cx="98026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</a:rPr>
              <a:t>新智能防偽溯源技術及應用</a:t>
            </a:r>
            <a:r>
              <a:rPr lang="zh-TW" altLang="en-US" sz="3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</a:rPr>
              <a:t>（</a:t>
            </a:r>
            <a:r>
              <a:rPr lang="zh-CN" altLang="en-US" sz="3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</a:rPr>
              <a:t>藥品及保健品行業</a:t>
            </a:r>
            <a:r>
              <a:rPr lang="zh-TW" altLang="en-US" sz="3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</a:rPr>
              <a:t>）</a:t>
            </a:r>
            <a:r>
              <a:rPr lang="zh-CN" altLang="en-US" sz="3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</a:rPr>
              <a:t>研討會</a:t>
            </a:r>
            <a:endParaRPr lang="en-HK" altLang="zh-CN" sz="3000" b="1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</a:endParaRPr>
          </a:p>
          <a:p>
            <a:r>
              <a:rPr lang="zh-CN" altLang="en-US" sz="3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</a:rPr>
              <a:t>（</a:t>
            </a:r>
            <a:r>
              <a:rPr lang="en-HK" altLang="zh-CN" sz="3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</a:rPr>
              <a:t>2021</a:t>
            </a:r>
            <a:r>
              <a:rPr lang="zh-CN" altLang="en-US" sz="3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</a:rPr>
              <a:t>年</a:t>
            </a:r>
            <a:r>
              <a:rPr lang="en-US" altLang="zh-CN" sz="3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</a:rPr>
              <a:t>6</a:t>
            </a:r>
            <a:r>
              <a:rPr lang="zh-CN" altLang="en-US" sz="3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</a:rPr>
              <a:t>月</a:t>
            </a:r>
            <a:r>
              <a:rPr lang="en-US" altLang="zh-CN" sz="3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</a:rPr>
              <a:t>18</a:t>
            </a:r>
            <a:r>
              <a:rPr lang="zh-CN" altLang="en-US" sz="30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</a:rPr>
              <a:t>日）</a:t>
            </a:r>
            <a:endParaRPr lang="en-HK" altLang="zh-CN" sz="3000" b="1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3755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内容占位符 4">
            <a:extLst>
              <a:ext uri="{FF2B5EF4-FFF2-40B4-BE49-F238E27FC236}">
                <a16:creationId xmlns:a16="http://schemas.microsoft.com/office/drawing/2014/main" id="{F0A9D9CB-854E-4EC6-A1AB-FC2A56A3D7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6828688"/>
              </p:ext>
            </p:extLst>
          </p:nvPr>
        </p:nvGraphicFramePr>
        <p:xfrm>
          <a:off x="-1143731" y="1111577"/>
          <a:ext cx="9019309" cy="1971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3054" y="1504597"/>
            <a:ext cx="3177888" cy="4599575"/>
          </a:xfrm>
          <a:prstGeom prst="rect">
            <a:avLst/>
          </a:prstGeom>
        </p:spPr>
      </p:pic>
      <p:sp>
        <p:nvSpPr>
          <p:cNvPr id="11" name="標題 2"/>
          <p:cNvSpPr txBox="1">
            <a:spLocks/>
          </p:cNvSpPr>
          <p:nvPr/>
        </p:nvSpPr>
        <p:spPr>
          <a:xfrm>
            <a:off x="2737011" y="-190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《</a:t>
            </a:r>
            <a:r>
              <a:rPr lang="zh-TW" altLang="en-US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新智能防偽技術先導計劃</a:t>
            </a:r>
            <a:r>
              <a:rPr lang="en-US" altLang="zh-TW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》</a:t>
            </a:r>
            <a:endParaRPr lang="en-US" sz="3500" b="1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  <a:cs typeface="Oscine" panose="020B0506040202020204" pitchFamily="34" charset="0"/>
            </a:endParaRPr>
          </a:p>
        </p:txBody>
      </p:sp>
      <p:pic>
        <p:nvPicPr>
          <p:cNvPr id="8194" name="Picture 2" descr="Life Shine Medicine Limited 綠陽坊醫藥有限公司(香港)招聘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30521" r="17435" b="32854"/>
          <a:stretch/>
        </p:blipFill>
        <p:spPr bwMode="auto">
          <a:xfrm>
            <a:off x="1121865" y="3994018"/>
            <a:ext cx="1015887" cy="3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519748" y="3333039"/>
            <a:ext cx="438774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 dirty="0">
                <a:latin typeface="DengXian" panose="02010600030101010101" pitchFamily="2" charset="-122"/>
                <a:ea typeface="DengXian" panose="02010600030101010101" pitchFamily="2" charset="-122"/>
              </a:rPr>
              <a:t>參加先導計劃企業</a:t>
            </a:r>
            <a:r>
              <a:rPr lang="zh-CN" altLang="en-US" sz="2500" b="1" dirty="0">
                <a:latin typeface="DengXian" panose="02010600030101010101" pitchFamily="2" charset="-122"/>
                <a:ea typeface="DengXian" panose="02010600030101010101" pitchFamily="2" charset="-122"/>
              </a:rPr>
              <a:t>（</a:t>
            </a:r>
            <a:r>
              <a:rPr lang="zh-CN" altLang="en-US" sz="25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共</a:t>
            </a:r>
            <a:r>
              <a:rPr lang="en-US" altLang="zh-CN" sz="25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25</a:t>
            </a:r>
            <a:r>
              <a:rPr lang="zh-CN" altLang="en-US" sz="25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家</a:t>
            </a:r>
            <a:r>
              <a:rPr lang="zh-CN" altLang="en-US" sz="2500" b="1" dirty="0">
                <a:latin typeface="DengXian" panose="02010600030101010101" pitchFamily="2" charset="-122"/>
                <a:ea typeface="DengXian" panose="02010600030101010101" pitchFamily="2" charset="-122"/>
              </a:rPr>
              <a:t>）</a:t>
            </a:r>
            <a:endParaRPr lang="en-US" altLang="zh-TW" sz="25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1026" name="Picture 2" descr="https://japaneast1-mediap.svc.ms/transform/thumbnail?provider=spo&amp;inputFormat=jpeg&amp;cs=fFNQTw&amp;docid=https%3A%2F%2Fhkpc.sharepoint.com%3A443%2F_api%2Fv2.0%2Fdrives%2Fb!il1I3K50TkG_PVsA7sG84W_m1Blrm0lKoIhN8zXY2dYDb2uGqToyT4HOl1pKH8qQ%2Fitems%2F01KIIL7DJNPMQ6ISYXFJEYWQVV65X2GHLB%3Fversion%3DPublished&amp;access_token=eyJ0eXAiOiJKV1QiLCJhbGciOiJub25lIn0.eyJhdWQiOiIwMDAwMDAwMy0wMDAwLTBmZjEtY2UwMC0wMDAwMDAwMDAwMDAvaGtwYy5zaGFyZXBvaW50LmNvbUAwNzM3M2I5Zi00N2RkLTQ2MjEtYWQyYy1lNWJiZmM4ODYzZjIiLCJpc3MiOiIwMDAwMDAwMy0wMDAwLTBmZjEtY2UwMC0wMDAwMDAwMDAwMDAiLCJuYmYiOiIxNjY3MzQ3MjAwIiwiZXhwIjoiMTY2NzM2ODgwMCIsImVuZHBvaW50dXJsIjoibkp2MHhjdFBSQVVhYnlIRWZjekI0OVdMQUx2SENpYVNLNkxnU1JrTllCTT0iLCJlbmRwb2ludHVybExlbmd0aCI6IjExMSIsImlzbG9vcGJhY2siOiJUcnVlIiwidmVyIjoiaGFzaGVkcHJvb2Z0b2tlbiIsInNpdGVpZCI6IlpHTTBPRFZrT0dFdE56UmhaUzAwTVRSbExXSm1NMlF0TldJd01HVmxZekZpWTJVeCIsInNpZ25pbl9zdGF0ZSI6IltcImttc2lcIl0iLCJuYW1laWQiOiIwIy5mfG1lbWJlcnNoaXB8a2xsZWVAaGtwYy5vcmciLCJuaWkiOiJtaWNyb3NvZnQuc2hhcmVwb2ludCIsImlzdXNlciI6InRydWUiLCJjYWNoZWtleSI6IjBoLmZ8bWVtYmVyc2hpcHwxMDAzMjAwMWRkYTM1MGViQGxpdmUuY29tIiwic2lkIjoiZWVkMWE5NWUtNGJhNC00Mzc5LWE0YzItOTYzNGNmMzNkMjMyIiwidHQiOiIwIiwidXNlUGVyc2lzdGVudENvb2tpZSI6IjMiLCJpcGFkZHIiOiIxODMuMTc4LjE1OC41NyJ9.dzN6MTB0c3BOOFA1cGhmcmMvMUhsN0dQUWhvTVFOZExnSUluL0l4dmh5az0&amp;cTag=%22c%3A%7BE4217B2D-174B-492A-8B42-B5F76FA31D61%7D%2C2%22&amp;encodeFailures=1&amp;srcWidth=&amp;srcHeight=&amp;width=1038&amp;height=613&amp;action=Acces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78" y="3983168"/>
            <a:ext cx="683539" cy="40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812" y="3836613"/>
            <a:ext cx="496540" cy="6832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1562" y="3810093"/>
            <a:ext cx="472512" cy="74785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9440" y="3923701"/>
            <a:ext cx="1660743" cy="41693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6002" y="5063377"/>
            <a:ext cx="726612" cy="76047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1620" y="4557806"/>
            <a:ext cx="733452" cy="5099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17417" y="4621636"/>
            <a:ext cx="1112957" cy="36794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36412" y="4595197"/>
            <a:ext cx="912183" cy="41048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98419" y="4532553"/>
            <a:ext cx="1209952" cy="50224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79651" y="4628675"/>
            <a:ext cx="1019314" cy="364304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74499" y="5277023"/>
            <a:ext cx="742973" cy="51788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09369" y="5152277"/>
            <a:ext cx="632531" cy="600904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01652" y="5191488"/>
            <a:ext cx="879973" cy="56765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66703" y="5222159"/>
            <a:ext cx="908805" cy="490818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48BDFAAB-3349-D3D9-8FC7-241193B9EDDA}"/>
              </a:ext>
            </a:extLst>
          </p:cNvPr>
          <p:cNvSpPr/>
          <p:nvPr/>
        </p:nvSpPr>
        <p:spPr bwMode="auto">
          <a:xfrm>
            <a:off x="1953628" y="225865"/>
            <a:ext cx="840533" cy="719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HK" sz="3000" b="1" dirty="0">
                <a:solidFill>
                  <a:schemeClr val="bg1"/>
                </a:solidFill>
                <a:ea typeface="宋体" pitchFamily="2" charset="-122"/>
              </a:rPr>
              <a:t>0</a:t>
            </a:r>
            <a:r>
              <a:rPr lang="en-US" altLang="zh-TW" sz="3000" b="1" dirty="0">
                <a:solidFill>
                  <a:schemeClr val="bg1"/>
                </a:solidFill>
                <a:ea typeface="宋体" pitchFamily="2" charset="-122"/>
              </a:rPr>
              <a:t>2</a:t>
            </a:r>
            <a:endParaRPr lang="en-US" sz="3000" b="1" dirty="0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42947" y="3836613"/>
            <a:ext cx="889511" cy="65673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42947" y="4607922"/>
            <a:ext cx="977476" cy="351506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40632" y="5063377"/>
            <a:ext cx="640752" cy="748705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88264" y="5129567"/>
            <a:ext cx="757801" cy="646324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259388" y="3923701"/>
            <a:ext cx="796899" cy="46702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38298" y="4493343"/>
            <a:ext cx="657735" cy="5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57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The growing role of RPA in the life sciences field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6634017" y="3859231"/>
            <a:ext cx="4840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zh-TW" altLang="en-US" sz="20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認識兩大防偽特徵</a:t>
            </a:r>
            <a:r>
              <a:rPr lang="zh-CN" altLang="en-US" sz="20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：</a:t>
            </a:r>
            <a:r>
              <a:rPr lang="zh-TW" altLang="en-US" sz="20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旋轉字體</a:t>
            </a:r>
            <a:r>
              <a:rPr lang="zh-CN" altLang="en-US" sz="20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、</a:t>
            </a:r>
            <a:r>
              <a:rPr lang="zh-TW" altLang="en-US" sz="20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浮雕字體 </a:t>
            </a:r>
            <a:endParaRPr lang="zh-TW" altLang="en-US" sz="2000" b="1" i="0" dirty="0">
              <a:solidFill>
                <a:srgbClr val="FF0000"/>
              </a:solidFill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4"/>
          <a:srcRect l="7645" t="31034"/>
          <a:stretch/>
        </p:blipFill>
        <p:spPr>
          <a:xfrm>
            <a:off x="6311991" y="4307147"/>
            <a:ext cx="5484556" cy="226564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342275" y="297482"/>
            <a:ext cx="925125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《</a:t>
            </a:r>
            <a:r>
              <a:rPr lang="zh-TW" altLang="en-US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新智能防偽技術先導計劃</a:t>
            </a:r>
            <a:r>
              <a:rPr lang="en-US" altLang="zh-TW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》- </a:t>
            </a:r>
            <a:r>
              <a:rPr lang="zh-TW" altLang="en-US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防偽標籤</a:t>
            </a:r>
            <a:r>
              <a:rPr lang="zh-CN" altLang="en-US" sz="3500" b="1" dirty="0">
                <a:gradFill>
                  <a:gsLst>
                    <a:gs pos="20000">
                      <a:srgbClr val="109F96"/>
                    </a:gs>
                    <a:gs pos="53205">
                      <a:srgbClr val="00489D"/>
                    </a:gs>
                    <a:gs pos="36000">
                      <a:srgbClr val="097999"/>
                    </a:gs>
                    <a:gs pos="69000">
                      <a:srgbClr val="281D8D"/>
                    </a:gs>
                    <a:gs pos="99000">
                      <a:srgbClr val="692C9D"/>
                    </a:gs>
                  </a:gsLst>
                  <a:lin ang="0" scaled="0"/>
                </a:gradFill>
                <a:latin typeface="MYuenHK-SemiBold" panose="00000700000000000000" pitchFamily="50" charset="-128"/>
                <a:ea typeface="MYuenHK-SemiBold" panose="00000700000000000000" pitchFamily="50" charset="-128"/>
                <a:cs typeface="Oscine" panose="020B0506040202020204" pitchFamily="34" charset="0"/>
              </a:rPr>
              <a:t>試用</a:t>
            </a:r>
            <a:endParaRPr lang="en-US" sz="3500" b="1" dirty="0">
              <a:gradFill>
                <a:gsLst>
                  <a:gs pos="20000">
                    <a:srgbClr val="109F96"/>
                  </a:gs>
                  <a:gs pos="53205">
                    <a:srgbClr val="00489D"/>
                  </a:gs>
                  <a:gs pos="36000">
                    <a:srgbClr val="097999"/>
                  </a:gs>
                  <a:gs pos="69000">
                    <a:srgbClr val="281D8D"/>
                  </a:gs>
                  <a:gs pos="99000">
                    <a:srgbClr val="692C9D"/>
                  </a:gs>
                </a:gsLst>
                <a:lin ang="0" scaled="0"/>
              </a:gradFill>
              <a:latin typeface="MYuenHK-SemiBold" panose="00000700000000000000" pitchFamily="50" charset="-128"/>
              <a:ea typeface="MYuenHK-SemiBold" panose="00000700000000000000" pitchFamily="50" charset="-128"/>
              <a:cs typeface="Oscine" panose="020B0506040202020204" pitchFamily="34" charset="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92" y="4307147"/>
            <a:ext cx="5422807" cy="231607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54749" y="1066924"/>
            <a:ext cx="11013779" cy="257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TW" altLang="en-US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採用</a:t>
            </a:r>
            <a:r>
              <a:rPr lang="zh-TW" altLang="en-US" sz="22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雙層標籤二維碼</a:t>
            </a:r>
            <a:r>
              <a:rPr lang="zh-TW" altLang="en-US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設計方案：</a:t>
            </a:r>
            <a:endParaRPr lang="en-US" altLang="zh-TW" sz="2200" dirty="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TW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TW" altLang="en-US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防偽標籤表層以</a:t>
            </a:r>
            <a:r>
              <a:rPr lang="zh-TW" altLang="en-US" sz="22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光學鐳射材質</a:t>
            </a:r>
            <a:r>
              <a:rPr lang="zh-TW" altLang="en-US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製作而成</a:t>
            </a:r>
            <a:endParaRPr lang="en-US" altLang="zh-TW" sz="2200" dirty="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CN" altLang="en-US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附有</a:t>
            </a:r>
            <a:r>
              <a:rPr lang="zh-TW" altLang="en-US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二維碼將導向</a:t>
            </a:r>
            <a:r>
              <a:rPr lang="zh-TW" altLang="en-US" sz="22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查詢平台網站</a:t>
            </a:r>
            <a:r>
              <a:rPr lang="zh-TW" altLang="en-US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，介紹防偽查詢流程</a:t>
            </a:r>
            <a:endParaRPr lang="en-US" altLang="zh-TW" sz="2200" dirty="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TW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TW" altLang="en-US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底層標籤防偽碼則帶有一次有效</a:t>
            </a:r>
            <a:r>
              <a:rPr lang="zh-TW" altLang="en-US" sz="22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真偽查詢功能</a:t>
            </a:r>
            <a:endParaRPr lang="en-US" altLang="zh-TW" sz="2200" b="1" u="sng" dirty="0">
              <a:solidFill>
                <a:schemeClr val="accent1">
                  <a:lumMod val="7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TW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TW" altLang="en-US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綜合應用</a:t>
            </a:r>
            <a:r>
              <a:rPr lang="zh-TW" altLang="en-US" sz="22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多種防偽技術</a:t>
            </a:r>
            <a:r>
              <a:rPr lang="zh-TW" altLang="en-US" sz="22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， </a:t>
            </a:r>
            <a:r>
              <a:rPr lang="zh-TW" altLang="en-US" sz="22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保護產品品牌</a:t>
            </a:r>
            <a:r>
              <a:rPr lang="zh-CN" altLang="en-US" sz="2200" b="1" u="sng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，保障消費者</a:t>
            </a:r>
            <a:endParaRPr lang="en-US" altLang="zh-TW" sz="2200" b="1" u="sng" dirty="0">
              <a:solidFill>
                <a:schemeClr val="accent1">
                  <a:lumMod val="7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24C6049D-3112-FEAA-0F85-80164E433F3F}"/>
              </a:ext>
            </a:extLst>
          </p:cNvPr>
          <p:cNvSpPr/>
          <p:nvPr/>
        </p:nvSpPr>
        <p:spPr bwMode="auto">
          <a:xfrm>
            <a:off x="444592" y="221407"/>
            <a:ext cx="840533" cy="719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HK" sz="3000" b="1" dirty="0">
                <a:solidFill>
                  <a:schemeClr val="bg1"/>
                </a:solidFill>
                <a:ea typeface="宋体" pitchFamily="2" charset="-122"/>
              </a:rPr>
              <a:t>0</a:t>
            </a:r>
            <a:r>
              <a:rPr lang="en-US" altLang="zh-TW" sz="3000" b="1" dirty="0">
                <a:solidFill>
                  <a:schemeClr val="bg1"/>
                </a:solidFill>
                <a:ea typeface="宋体" pitchFamily="2" charset="-122"/>
              </a:rPr>
              <a:t>2</a:t>
            </a:r>
            <a:endParaRPr lang="en-US" sz="3000" b="1" dirty="0">
              <a:solidFill>
                <a:schemeClr val="bg1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36545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Cover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ankyou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9d4e66f-9b6b-4a49-a088-4df335d8d9d6">
      <UserInfo>
        <DisplayName>Sunny LUO</DisplayName>
        <AccountId>771</AccountId>
        <AccountType/>
      </UserInfo>
      <UserInfo>
        <DisplayName>Joanna ZHANG</DisplayName>
        <AccountId>770</AccountId>
        <AccountType/>
      </UserInfo>
      <UserInfo>
        <DisplayName>Summer LU</DisplayName>
        <AccountId>519</AccountId>
        <AccountType/>
      </UserInfo>
    </SharedWithUsers>
    <TaxCatchAll xmlns="19d4e66f-9b6b-4a49-a088-4df335d8d9d6" xsi:nil="true"/>
    <Description0 xmlns="866b6f03-3aa9-4f32-81ce-975a4a1fca90" xsi:nil="true"/>
    <Manager xmlns="866b6f03-3aa9-4f32-81ce-975a4a1fca90">
      <UserInfo>
        <DisplayName/>
        <AccountId xsi:nil="true"/>
        <AccountType/>
      </UserInfo>
    </Manager>
    <jysp xmlns="866b6f03-3aa9-4f32-81ce-975a4a1fca90">
      <UserInfo>
        <DisplayName/>
        <AccountId xsi:nil="true"/>
        <AccountType/>
      </UserInfo>
    </jysp>
    <_Flow_SignoffStatus xmlns="866b6f03-3aa9-4f32-81ce-975a4a1fca90" xsi:nil="true"/>
    <w6t2 xmlns="866b6f03-3aa9-4f32-81ce-975a4a1fca90" xsi:nil="true"/>
    <person xmlns="866b6f03-3aa9-4f32-81ce-975a4a1fca90">
      <UserInfo>
        <DisplayName/>
        <AccountId xsi:nil="true"/>
        <AccountType/>
      </UserInfo>
    </perso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B612A4F3637142B20794F334859676" ma:contentTypeVersion="30" ma:contentTypeDescription="Create a new document." ma:contentTypeScope="" ma:versionID="d00e24ee23bd01ae7f7687e498b31495">
  <xsd:schema xmlns:xsd="http://www.w3.org/2001/XMLSchema" xmlns:xs="http://www.w3.org/2001/XMLSchema" xmlns:p="http://schemas.microsoft.com/office/2006/metadata/properties" xmlns:ns2="866b6f03-3aa9-4f32-81ce-975a4a1fca90" xmlns:ns3="19d4e66f-9b6b-4a49-a088-4df335d8d9d6" targetNamespace="http://schemas.microsoft.com/office/2006/metadata/properties" ma:root="true" ma:fieldsID="d03fbc0b7394150184478277102e8f09" ns2:_="" ns3:_="">
    <xsd:import namespace="866b6f03-3aa9-4f32-81ce-975a4a1fca90"/>
    <xsd:import namespace="19d4e66f-9b6b-4a49-a088-4df335d8d9d6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jysp" minOccurs="0"/>
                <xsd:element ref="ns2:person" minOccurs="0"/>
                <xsd:element ref="ns2:MediaServiceGenerationTime" minOccurs="0"/>
                <xsd:element ref="ns2:MediaServiceEventHashCode" minOccurs="0"/>
                <xsd:element ref="ns2:w6t2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Flow_SignoffStatus" minOccurs="0"/>
                <xsd:element ref="ns3:TaxCatchAll" minOccurs="0"/>
                <xsd:element ref="ns2:Manag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6b6f03-3aa9-4f32-81ce-975a4a1fca90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scription="Sing Kee EP" ma:format="Dropdown" ma:internalName="Description0">
      <xsd:simpleType>
        <xsd:restriction base="dms:Text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jysp" ma:index="17" nillable="true" ma:displayName="Person or Group" ma:list="UserInfo" ma:internalName="jysp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erson" ma:index="18" nillable="true" ma:displayName="person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w6t2" ma:index="21" nillable="true" ma:displayName="Text" ma:internalName="w6t2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anager" ma:index="28" nillable="true" ma:displayName="Manager" ma:format="Dropdown" ma:list="UserInfo" ma:SharePointGroup="0" ma:internalName="Manag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4e66f-9b6b-4a49-a088-4df335d8d9d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b7c9775d-2f4e-42f8-89bb-453aaefaff9f}" ma:internalName="TaxCatchAll" ma:showField="CatchAllData" ma:web="19d4e66f-9b6b-4a49-a088-4df335d8d9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F4E549-ECA5-41A6-9116-66E66457F5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66739F-46AE-4C26-8F50-C094020B28B3}">
  <ds:schemaRefs>
    <ds:schemaRef ds:uri="http://purl.org/dc/elements/1.1/"/>
    <ds:schemaRef ds:uri="866b6f03-3aa9-4f32-81ce-975a4a1fca90"/>
    <ds:schemaRef ds:uri="http://purl.org/dc/terms/"/>
    <ds:schemaRef ds:uri="http://schemas.microsoft.com/office/2006/documentManagement/types"/>
    <ds:schemaRef ds:uri="http://schemas.microsoft.com/office/infopath/2007/PartnerControls"/>
    <ds:schemaRef ds:uri="19d4e66f-9b6b-4a49-a088-4df335d8d9d6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55709DC-FCBC-4600-B7D7-04DFC5857B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6b6f03-3aa9-4f32-81ce-975a4a1fca90"/>
    <ds:schemaRef ds:uri="19d4e66f-9b6b-4a49-a088-4df335d8d9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1389</Words>
  <Application>Microsoft Office PowerPoint</Application>
  <PresentationFormat>寬螢幕</PresentationFormat>
  <Paragraphs>158</Paragraphs>
  <Slides>19</Slides>
  <Notes>12</Notes>
  <HiddenSlides>0</HiddenSlides>
  <MMClips>1</MMClips>
  <ScaleCrop>false</ScaleCrop>
  <HeadingPairs>
    <vt:vector size="6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19</vt:i4>
      </vt:variant>
    </vt:vector>
  </HeadingPairs>
  <TitlesOfParts>
    <vt:vector size="45" baseType="lpstr">
      <vt:lpstr>DengXian</vt:lpstr>
      <vt:lpstr>DengXian</vt:lpstr>
      <vt:lpstr>等线 Light</vt:lpstr>
      <vt:lpstr>Fira Sans Extra Condensed</vt:lpstr>
      <vt:lpstr>Fira Sans Extra Condensed Medium</vt:lpstr>
      <vt:lpstr>MHeiHK-Medium</vt:lpstr>
      <vt:lpstr>MYuenHK-SemiBold</vt:lpstr>
      <vt:lpstr>Oscine</vt:lpstr>
      <vt:lpstr>PingFang HK</vt:lpstr>
      <vt:lpstr>宋体</vt:lpstr>
      <vt:lpstr>宋体</vt:lpstr>
      <vt:lpstr>游ゴシック</vt:lpstr>
      <vt:lpstr>Microsoft JhengHei</vt:lpstr>
      <vt:lpstr>Microsoft JhengHei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Cover Page</vt:lpstr>
      <vt:lpstr>Section Cover page</vt:lpstr>
      <vt:lpstr>Content Page</vt:lpstr>
      <vt:lpstr>Thankyou Page</vt:lpstr>
      <vt:lpstr>Office Theme</vt:lpstr>
      <vt:lpstr>PowerPoint 簡報</vt:lpstr>
      <vt:lpstr>項目資料</vt:lpstr>
      <vt:lpstr>項目背景</vt:lpstr>
      <vt:lpstr>PowerPoint 簡報</vt:lpstr>
      <vt:lpstr>項目目標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第一期、第二期藥品及保健食品新智能防偽技術工作坊 （2021年12月17日、2022年8月25日）</vt:lpstr>
      <vt:lpstr>第一期、第二期藥品及保健食品新智能防偽技術工作坊 （2021年12月17日、2022年8月25日）</vt:lpstr>
      <vt:lpstr>PowerPoint 簡報</vt:lpstr>
      <vt:lpstr>PowerPoint 簡報</vt:lpstr>
      <vt:lpstr>PowerPoint 簡報</vt:lpstr>
      <vt:lpstr>（ https://www.anticftech.org/ ）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 lam</dc:creator>
  <cp:lastModifiedBy>Michelle LEE K L</cp:lastModifiedBy>
  <cp:revision>151</cp:revision>
  <cp:lastPrinted>2022-11-18T06:29:07Z</cp:lastPrinted>
  <dcterms:created xsi:type="dcterms:W3CDTF">2019-05-09T06:47:07Z</dcterms:created>
  <dcterms:modified xsi:type="dcterms:W3CDTF">2022-11-30T03:51:21Z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0x010100EEB612A4F3637142B20794F334859676</vt:lpwstr>
  </property>
  <property fmtid="{D5CDD505-2E9C-101B-9397-08002B2CF9AE}" pid="3" name="ComplianceAssetId">
    <vt:lpwstr/>
  </property>
  <property fmtid="{D5CDD505-2E9C-101B-9397-08002B2CF9AE}" pid="4" name="_ExtendedDescription">
    <vt:lpwstr/>
  </property>
</Properties>
</file>