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538" r:id="rId5"/>
    <p:sldId id="539" r:id="rId6"/>
    <p:sldId id="540" r:id="rId7"/>
    <p:sldId id="641" r:id="rId8"/>
    <p:sldId id="307" r:id="rId9"/>
    <p:sldId id="368" r:id="rId10"/>
    <p:sldId id="389" r:id="rId11"/>
    <p:sldId id="396" r:id="rId12"/>
    <p:sldId id="576" r:id="rId13"/>
    <p:sldId id="577" r:id="rId14"/>
    <p:sldId id="578" r:id="rId15"/>
    <p:sldId id="579" r:id="rId16"/>
    <p:sldId id="644" r:id="rId17"/>
    <p:sldId id="637" r:id="rId18"/>
    <p:sldId id="638" r:id="rId19"/>
    <p:sldId id="484" r:id="rId20"/>
    <p:sldId id="490" r:id="rId21"/>
    <p:sldId id="491" r:id="rId22"/>
    <p:sldId id="497" r:id="rId23"/>
    <p:sldId id="498" r:id="rId24"/>
    <p:sldId id="501" r:id="rId25"/>
    <p:sldId id="503" r:id="rId26"/>
    <p:sldId id="505" r:id="rId27"/>
    <p:sldId id="565" r:id="rId28"/>
    <p:sldId id="566" r:id="rId29"/>
    <p:sldId id="567" r:id="rId30"/>
    <p:sldId id="568" r:id="rId31"/>
    <p:sldId id="646" r:id="rId32"/>
    <p:sldId id="647" r:id="rId33"/>
    <p:sldId id="649" r:id="rId34"/>
    <p:sldId id="650" r:id="rId35"/>
    <p:sldId id="642" r:id="rId36"/>
    <p:sldId id="651" r:id="rId37"/>
    <p:sldId id="535" r:id="rId3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yber Hung" initials="CH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8FAADC"/>
    <a:srgbClr val="BFBFBF"/>
    <a:srgbClr val="10C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2272A8-1C18-48F4-9999-D41F6185FE26}" v="2" dt="2022-11-10T01:27:42.4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oebe HUNG" userId="S::phoebehung@hkpc.org::cba32a1f-ad1a-471a-bacd-453323b9fb65" providerId="AD" clId="Web-{F52272A8-1C18-48F4-9999-D41F6185FE26}"/>
    <pc:docChg chg="modSld">
      <pc:chgData name="Phoebe HUNG" userId="S::phoebehung@hkpc.org::cba32a1f-ad1a-471a-bacd-453323b9fb65" providerId="AD" clId="Web-{F52272A8-1C18-48F4-9999-D41F6185FE26}" dt="2022-11-10T01:27:42.490" v="1"/>
      <pc:docMkLst>
        <pc:docMk/>
      </pc:docMkLst>
      <pc:sldChg chg="addSp delSp">
        <pc:chgData name="Phoebe HUNG" userId="S::phoebehung@hkpc.org::cba32a1f-ad1a-471a-bacd-453323b9fb65" providerId="AD" clId="Web-{F52272A8-1C18-48F4-9999-D41F6185FE26}" dt="2022-11-10T01:27:42.490" v="1"/>
        <pc:sldMkLst>
          <pc:docMk/>
          <pc:sldMk cId="2653350657" sldId="647"/>
        </pc:sldMkLst>
        <pc:picChg chg="add del">
          <ac:chgData name="Phoebe HUNG" userId="S::phoebehung@hkpc.org::cba32a1f-ad1a-471a-bacd-453323b9fb65" providerId="AD" clId="Web-{F52272A8-1C18-48F4-9999-D41F6185FE26}" dt="2022-11-10T01:27:42.490" v="1"/>
          <ac:picMkLst>
            <pc:docMk/>
            <pc:sldMk cId="2653350657" sldId="647"/>
            <ac:picMk id="11" creationId="{46A42CA5-9A7F-739B-71BB-8425E0DA28B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50E54D-97FA-4D5B-BBDA-60B86AF99C86}" type="doc">
      <dgm:prSet loTypeId="urn:microsoft.com/office/officeart/2005/8/layout/hierarchy2" loCatId="hierarchy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E3314AA4-4253-49A6-A947-5F901D03C54E}">
      <dgm:prSet phldrT="[Text]" custT="1"/>
      <dgm:spPr/>
      <dgm:t>
        <a:bodyPr/>
        <a:lstStyle/>
        <a:p>
          <a:r>
            <a:rPr lang="zh-TW" altLang="en-US" sz="3600" b="1">
              <a:latin typeface="Times New Roman"/>
              <a:cs typeface="Times New Roman"/>
            </a:rPr>
            <a:t>企</a:t>
          </a:r>
          <a:r>
            <a:rPr lang="zh-TW" sz="3600" b="1">
              <a:latin typeface="Times New Roman"/>
              <a:cs typeface="Times New Roman"/>
            </a:rPr>
            <a:t>業支援</a:t>
          </a:r>
          <a:r>
            <a:rPr lang="zh-TW" altLang="en-US" sz="3600" b="1">
              <a:latin typeface="Times New Roman"/>
              <a:cs typeface="Times New Roman"/>
            </a:rPr>
            <a:t>計劃</a:t>
          </a:r>
          <a:r>
            <a:rPr lang="en-US" altLang="zh-TW" sz="3600" b="1">
              <a:latin typeface="Times New Roman"/>
              <a:cs typeface="Times New Roman"/>
            </a:rPr>
            <a:t>(ESP)</a:t>
          </a:r>
          <a:endParaRPr lang="en-US" sz="3600">
            <a:latin typeface="Times New Roman"/>
            <a:cs typeface="Times New Roman"/>
          </a:endParaRPr>
        </a:p>
      </dgm:t>
    </dgm:pt>
    <dgm:pt modelId="{84B9C6E8-CB9E-4EDD-8622-7BAEDA237FE7}" type="parTrans" cxnId="{2D8197FE-7127-4986-A412-F42718C5C06A}">
      <dgm:prSet/>
      <dgm:spPr/>
      <dgm:t>
        <a:bodyPr/>
        <a:lstStyle/>
        <a:p>
          <a:endParaRPr lang="en-US"/>
        </a:p>
      </dgm:t>
    </dgm:pt>
    <dgm:pt modelId="{84408610-0F94-46ED-BC74-24DD9FB0339C}" type="sibTrans" cxnId="{2D8197FE-7127-4986-A412-F42718C5C06A}">
      <dgm:prSet/>
      <dgm:spPr/>
      <dgm:t>
        <a:bodyPr/>
        <a:lstStyle/>
        <a:p>
          <a:endParaRPr lang="en-US"/>
        </a:p>
      </dgm:t>
    </dgm:pt>
    <dgm:pt modelId="{36334C7E-3E65-49D8-AA0B-5A7EDBE463B0}">
      <dgm:prSet phldrT="[Text]" custT="1"/>
      <dgm:spPr/>
      <dgm:t>
        <a:bodyPr/>
        <a:lstStyle/>
        <a:p>
          <a:pPr rtl="0"/>
          <a:r>
            <a:rPr lang="zh-TW" altLang="en-US" sz="2400">
              <a:latin typeface="Times New Roman"/>
              <a:cs typeface="Times New Roman"/>
            </a:rPr>
            <a:t>中醫藥從業員培訓及改善中醫診所設施資助計劃</a:t>
          </a:r>
          <a:r>
            <a:rPr lang="en-US" altLang="zh-TW" sz="2400">
              <a:latin typeface="Times New Roman"/>
              <a:cs typeface="Times New Roman"/>
            </a:rPr>
            <a:t>(A1)</a:t>
          </a:r>
          <a:endParaRPr lang="zh-TW" altLang="en-US" sz="2400">
            <a:latin typeface="Times New Roman"/>
            <a:cs typeface="Times New Roman"/>
          </a:endParaRPr>
        </a:p>
      </dgm:t>
    </dgm:pt>
    <dgm:pt modelId="{A90B376D-E528-4957-8542-1F868056FBE6}" type="parTrans" cxnId="{56B8F6B6-984E-41C6-AF98-7CA41D08D8FA}">
      <dgm:prSet/>
      <dgm:spPr/>
      <dgm:t>
        <a:bodyPr/>
        <a:lstStyle/>
        <a:p>
          <a:endParaRPr lang="en-US"/>
        </a:p>
      </dgm:t>
    </dgm:pt>
    <dgm:pt modelId="{77C0F069-14A2-4F5E-BBBB-6DC54FC66074}" type="sibTrans" cxnId="{56B8F6B6-984E-41C6-AF98-7CA41D08D8FA}">
      <dgm:prSet/>
      <dgm:spPr/>
      <dgm:t>
        <a:bodyPr/>
        <a:lstStyle/>
        <a:p>
          <a:endParaRPr lang="en-US"/>
        </a:p>
      </dgm:t>
    </dgm:pt>
    <dgm:pt modelId="{D608A9CF-E8C9-401F-8B5D-4AE028EE8061}">
      <dgm:prSet custT="1"/>
      <dgm:spPr/>
      <dgm:t>
        <a:bodyPr/>
        <a:lstStyle/>
        <a:p>
          <a:r>
            <a:rPr lang="zh-TW" altLang="zh-TW" sz="2400">
              <a:latin typeface="Times New Roman"/>
              <a:cs typeface="Times New Roman"/>
            </a:rPr>
            <a:t>中成藥生產質量管理系統優化資助計劃 </a:t>
          </a:r>
          <a:r>
            <a:rPr lang="en-US" altLang="zh-TW" sz="2400">
              <a:latin typeface="Times New Roman"/>
              <a:cs typeface="Times New Roman"/>
            </a:rPr>
            <a:t>(A2)</a:t>
          </a:r>
          <a:endParaRPr lang="en-US" sz="2400">
            <a:latin typeface="Times New Roman"/>
            <a:cs typeface="Times New Roman"/>
          </a:endParaRPr>
        </a:p>
      </dgm:t>
    </dgm:pt>
    <dgm:pt modelId="{310F2B4E-B52A-444B-AAE6-D8FAD32B414D}" type="parTrans" cxnId="{9C6BE2DB-BD56-47C0-B14D-AEA7917D8BC4}">
      <dgm:prSet/>
      <dgm:spPr/>
      <dgm:t>
        <a:bodyPr/>
        <a:lstStyle/>
        <a:p>
          <a:endParaRPr lang="en-US"/>
        </a:p>
      </dgm:t>
    </dgm:pt>
    <dgm:pt modelId="{DDE8721F-FC9D-4106-8D96-EF583C9A01E2}" type="sibTrans" cxnId="{9C6BE2DB-BD56-47C0-B14D-AEA7917D8BC4}">
      <dgm:prSet/>
      <dgm:spPr/>
      <dgm:t>
        <a:bodyPr/>
        <a:lstStyle/>
        <a:p>
          <a:endParaRPr lang="en-US"/>
        </a:p>
      </dgm:t>
    </dgm:pt>
    <dgm:pt modelId="{D578AE47-000D-4D3A-B7BF-2496FCF6E2C5}">
      <dgm:prSet custT="1"/>
      <dgm:spPr/>
      <dgm:t>
        <a:bodyPr/>
        <a:lstStyle/>
        <a:p>
          <a:r>
            <a:rPr lang="zh-TW" altLang="en-US" sz="2400">
              <a:latin typeface="Times New Roman"/>
              <a:cs typeface="Times New Roman"/>
            </a:rPr>
            <a:t>中成藥註冊支援計劃</a:t>
          </a:r>
          <a:r>
            <a:rPr lang="en-US" altLang="zh-TW" sz="2400">
              <a:latin typeface="Times New Roman"/>
              <a:cs typeface="Times New Roman"/>
            </a:rPr>
            <a:t>(A3)</a:t>
          </a:r>
          <a:endParaRPr lang="en-US" sz="2400">
            <a:latin typeface="Times New Roman"/>
            <a:cs typeface="Times New Roman"/>
          </a:endParaRPr>
        </a:p>
      </dgm:t>
    </dgm:pt>
    <dgm:pt modelId="{1F07FA72-C4B7-40AE-AD04-591C74166148}" type="parTrans" cxnId="{384BC6E9-48FA-49F9-B836-C44E24FB8E94}">
      <dgm:prSet/>
      <dgm:spPr/>
      <dgm:t>
        <a:bodyPr/>
        <a:lstStyle/>
        <a:p>
          <a:endParaRPr lang="en-US"/>
        </a:p>
      </dgm:t>
    </dgm:pt>
    <dgm:pt modelId="{DFFF1F72-66F0-4B85-A15B-F7E69498ED7F}" type="sibTrans" cxnId="{384BC6E9-48FA-49F9-B836-C44E24FB8E94}">
      <dgm:prSet/>
      <dgm:spPr/>
      <dgm:t>
        <a:bodyPr/>
        <a:lstStyle/>
        <a:p>
          <a:endParaRPr lang="en-US"/>
        </a:p>
      </dgm:t>
    </dgm:pt>
    <dgm:pt modelId="{CB6BAD07-C969-4BEF-8CAD-0594DFED86DD}">
      <dgm:prSet custT="1"/>
      <dgm:spPr/>
      <dgm:t>
        <a:bodyPr/>
        <a:lstStyle/>
        <a:p>
          <a:pPr rtl="0"/>
          <a:r>
            <a:rPr lang="zh-TW" altLang="en-US" sz="2400" kern="1200">
              <a:latin typeface="Times New Roman"/>
              <a:cs typeface="Times New Roman"/>
            </a:rPr>
            <a:t>改善倉庫管理</a:t>
          </a:r>
          <a:r>
            <a:rPr lang="zh-HK" altLang="en-US" sz="2400" kern="1200">
              <a:latin typeface="Times New Roman"/>
              <a:ea typeface="新細明體"/>
              <a:cs typeface="+mn-cs"/>
            </a:rPr>
            <a:t>、</a:t>
          </a:r>
          <a:r>
            <a:rPr lang="zh-TW" altLang="en-US" sz="2400" kern="1200">
              <a:latin typeface="Times New Roman"/>
              <a:ea typeface="新細明體"/>
              <a:cs typeface="+mn-cs"/>
            </a:rPr>
            <a:t>物流和</a:t>
          </a:r>
          <a:r>
            <a:rPr lang="zh-HK" altLang="en-US" sz="2400" kern="1200">
              <a:latin typeface="Times New Roman"/>
              <a:ea typeface="新細明體"/>
              <a:cs typeface="+mn-cs"/>
            </a:rPr>
            <a:t>服務</a:t>
          </a:r>
          <a:r>
            <a:rPr lang="zh-TW" altLang="en-US" sz="2400" kern="1200">
              <a:latin typeface="Times New Roman"/>
              <a:ea typeface="新細明體"/>
              <a:cs typeface="+mn-cs"/>
            </a:rPr>
            <a:t>資助計劃 </a:t>
          </a:r>
          <a:r>
            <a:rPr lang="en-US" altLang="zh-TW" sz="2400" kern="1200">
              <a:latin typeface="Times New Roman"/>
              <a:ea typeface="新細明體"/>
              <a:cs typeface="+mn-cs"/>
            </a:rPr>
            <a:t>(A4)</a:t>
          </a:r>
          <a:r>
            <a:rPr lang="zh-TW" altLang="en-US" sz="2400" kern="1200">
              <a:latin typeface="Times New Roman"/>
              <a:ea typeface="新細明體"/>
              <a:cs typeface="+mn-cs"/>
            </a:rPr>
            <a:t> </a:t>
          </a:r>
          <a:endParaRPr lang="en-US" altLang="zh-TW" sz="2400" kern="1200">
            <a:latin typeface="Times New Roman"/>
            <a:ea typeface="新細明體"/>
            <a:cs typeface="+mn-cs"/>
          </a:endParaRPr>
        </a:p>
      </dgm:t>
    </dgm:pt>
    <dgm:pt modelId="{EE2EDEB9-4DCE-4BC2-9445-18CE4386F0A9}" type="parTrans" cxnId="{1711A3DA-93D2-4785-B7A3-335B0AE6AA61}">
      <dgm:prSet/>
      <dgm:spPr/>
      <dgm:t>
        <a:bodyPr/>
        <a:lstStyle/>
        <a:p>
          <a:endParaRPr lang="en-US"/>
        </a:p>
      </dgm:t>
    </dgm:pt>
    <dgm:pt modelId="{312229B4-BA57-48C3-AF18-D5B1F7F9879A}" type="sibTrans" cxnId="{1711A3DA-93D2-4785-B7A3-335B0AE6AA61}">
      <dgm:prSet/>
      <dgm:spPr/>
      <dgm:t>
        <a:bodyPr/>
        <a:lstStyle/>
        <a:p>
          <a:endParaRPr lang="en-US"/>
        </a:p>
      </dgm:t>
    </dgm:pt>
    <dgm:pt modelId="{BD7CCEF7-9841-416C-A784-55824ECB0C57}" type="pres">
      <dgm:prSet presAssocID="{6350E54D-97FA-4D5B-BBDA-60B86AF99C8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61FB4AB-A370-4EE0-8D59-EF5C9E882095}" type="pres">
      <dgm:prSet presAssocID="{E3314AA4-4253-49A6-A947-5F901D03C54E}" presName="root1" presStyleCnt="0"/>
      <dgm:spPr/>
    </dgm:pt>
    <dgm:pt modelId="{72B608CD-B094-460F-811F-C6B4E71ECDCE}" type="pres">
      <dgm:prSet presAssocID="{E3314AA4-4253-49A6-A947-5F901D03C54E}" presName="LevelOneTextNode" presStyleLbl="node0" presStyleIdx="0" presStyleCnt="1" custScaleX="144905" custScaleY="132375">
        <dgm:presLayoutVars>
          <dgm:chPref val="3"/>
        </dgm:presLayoutVars>
      </dgm:prSet>
      <dgm:spPr/>
    </dgm:pt>
    <dgm:pt modelId="{7C9614C9-62BC-46EF-B42E-E5D3186550F6}" type="pres">
      <dgm:prSet presAssocID="{E3314AA4-4253-49A6-A947-5F901D03C54E}" presName="level2hierChild" presStyleCnt="0"/>
      <dgm:spPr/>
    </dgm:pt>
    <dgm:pt modelId="{69766052-A5FB-480C-9748-BED96D3D999E}" type="pres">
      <dgm:prSet presAssocID="{A90B376D-E528-4957-8542-1F868056FBE6}" presName="conn2-1" presStyleLbl="parChTrans1D2" presStyleIdx="0" presStyleCnt="4"/>
      <dgm:spPr/>
    </dgm:pt>
    <dgm:pt modelId="{31992F7F-3FF6-49C1-B547-042FAADEA64B}" type="pres">
      <dgm:prSet presAssocID="{A90B376D-E528-4957-8542-1F868056FBE6}" presName="connTx" presStyleLbl="parChTrans1D2" presStyleIdx="0" presStyleCnt="4"/>
      <dgm:spPr/>
    </dgm:pt>
    <dgm:pt modelId="{0679912F-DE09-4FCA-B84C-16D1E37F524F}" type="pres">
      <dgm:prSet presAssocID="{36334C7E-3E65-49D8-AA0B-5A7EDBE463B0}" presName="root2" presStyleCnt="0"/>
      <dgm:spPr/>
    </dgm:pt>
    <dgm:pt modelId="{B0E32946-269D-418B-9E39-B6499F064E49}" type="pres">
      <dgm:prSet presAssocID="{36334C7E-3E65-49D8-AA0B-5A7EDBE463B0}" presName="LevelTwoTextNode" presStyleLbl="node2" presStyleIdx="0" presStyleCnt="4" custScaleX="241544" custScaleY="92383">
        <dgm:presLayoutVars>
          <dgm:chPref val="3"/>
        </dgm:presLayoutVars>
      </dgm:prSet>
      <dgm:spPr/>
    </dgm:pt>
    <dgm:pt modelId="{A2320AEA-7775-4E2A-B3CE-7611BA833BEA}" type="pres">
      <dgm:prSet presAssocID="{36334C7E-3E65-49D8-AA0B-5A7EDBE463B0}" presName="level3hierChild" presStyleCnt="0"/>
      <dgm:spPr/>
    </dgm:pt>
    <dgm:pt modelId="{DCAD7250-7651-486B-BA1F-5C66DD9D8692}" type="pres">
      <dgm:prSet presAssocID="{310F2B4E-B52A-444B-AAE6-D8FAD32B414D}" presName="conn2-1" presStyleLbl="parChTrans1D2" presStyleIdx="1" presStyleCnt="4"/>
      <dgm:spPr/>
    </dgm:pt>
    <dgm:pt modelId="{24A1078A-227F-4CD1-9109-5DAE4F762B26}" type="pres">
      <dgm:prSet presAssocID="{310F2B4E-B52A-444B-AAE6-D8FAD32B414D}" presName="connTx" presStyleLbl="parChTrans1D2" presStyleIdx="1" presStyleCnt="4"/>
      <dgm:spPr/>
    </dgm:pt>
    <dgm:pt modelId="{D1184C0A-053D-4518-B255-C7741660E054}" type="pres">
      <dgm:prSet presAssocID="{D608A9CF-E8C9-401F-8B5D-4AE028EE8061}" presName="root2" presStyleCnt="0"/>
      <dgm:spPr/>
    </dgm:pt>
    <dgm:pt modelId="{A662E587-E46C-497D-AA6A-6168A1D022A0}" type="pres">
      <dgm:prSet presAssocID="{D608A9CF-E8C9-401F-8B5D-4AE028EE8061}" presName="LevelTwoTextNode" presStyleLbl="node2" presStyleIdx="1" presStyleCnt="4" custScaleX="241865" custScaleY="91340" custLinFactNeighborX="3243">
        <dgm:presLayoutVars>
          <dgm:chPref val="3"/>
        </dgm:presLayoutVars>
      </dgm:prSet>
      <dgm:spPr/>
    </dgm:pt>
    <dgm:pt modelId="{67C1A7F2-F623-4E74-89A0-6EE0A925A88A}" type="pres">
      <dgm:prSet presAssocID="{D608A9CF-E8C9-401F-8B5D-4AE028EE8061}" presName="level3hierChild" presStyleCnt="0"/>
      <dgm:spPr/>
    </dgm:pt>
    <dgm:pt modelId="{74D94B9E-C4F9-446E-9435-30F5C951EF6F}" type="pres">
      <dgm:prSet presAssocID="{1F07FA72-C4B7-40AE-AD04-591C74166148}" presName="conn2-1" presStyleLbl="parChTrans1D2" presStyleIdx="2" presStyleCnt="4"/>
      <dgm:spPr/>
    </dgm:pt>
    <dgm:pt modelId="{399353E8-7739-4C5E-B0B6-8828386EE490}" type="pres">
      <dgm:prSet presAssocID="{1F07FA72-C4B7-40AE-AD04-591C74166148}" presName="connTx" presStyleLbl="parChTrans1D2" presStyleIdx="2" presStyleCnt="4"/>
      <dgm:spPr/>
    </dgm:pt>
    <dgm:pt modelId="{66BBC6ED-2586-4F82-B251-87D91161738F}" type="pres">
      <dgm:prSet presAssocID="{D578AE47-000D-4D3A-B7BF-2496FCF6E2C5}" presName="root2" presStyleCnt="0"/>
      <dgm:spPr/>
    </dgm:pt>
    <dgm:pt modelId="{28AA177F-B0B0-4E9F-BC52-766B5A4F6570}" type="pres">
      <dgm:prSet presAssocID="{D578AE47-000D-4D3A-B7BF-2496FCF6E2C5}" presName="LevelTwoTextNode" presStyleLbl="node2" presStyleIdx="2" presStyleCnt="4" custScaleX="241317" custScaleY="92580">
        <dgm:presLayoutVars>
          <dgm:chPref val="3"/>
        </dgm:presLayoutVars>
      </dgm:prSet>
      <dgm:spPr/>
    </dgm:pt>
    <dgm:pt modelId="{6F34299B-729A-4E8E-A3CE-6357380444CA}" type="pres">
      <dgm:prSet presAssocID="{D578AE47-000D-4D3A-B7BF-2496FCF6E2C5}" presName="level3hierChild" presStyleCnt="0"/>
      <dgm:spPr/>
    </dgm:pt>
    <dgm:pt modelId="{EC8C922E-D6B7-40B3-B050-DBF92CB4B390}" type="pres">
      <dgm:prSet presAssocID="{EE2EDEB9-4DCE-4BC2-9445-18CE4386F0A9}" presName="conn2-1" presStyleLbl="parChTrans1D2" presStyleIdx="3" presStyleCnt="4"/>
      <dgm:spPr/>
    </dgm:pt>
    <dgm:pt modelId="{A0685A91-CABC-489A-9F7E-7D3933BF788A}" type="pres">
      <dgm:prSet presAssocID="{EE2EDEB9-4DCE-4BC2-9445-18CE4386F0A9}" presName="connTx" presStyleLbl="parChTrans1D2" presStyleIdx="3" presStyleCnt="4"/>
      <dgm:spPr/>
    </dgm:pt>
    <dgm:pt modelId="{91711390-525F-4BE2-8095-1C92998B49F8}" type="pres">
      <dgm:prSet presAssocID="{CB6BAD07-C969-4BEF-8CAD-0594DFED86DD}" presName="root2" presStyleCnt="0"/>
      <dgm:spPr/>
    </dgm:pt>
    <dgm:pt modelId="{08D17238-B605-44B3-9DA3-ED8999928D6B}" type="pres">
      <dgm:prSet presAssocID="{CB6BAD07-C969-4BEF-8CAD-0594DFED86DD}" presName="LevelTwoTextNode" presStyleLbl="node2" presStyleIdx="3" presStyleCnt="4" custScaleX="242049" custScaleY="92383">
        <dgm:presLayoutVars>
          <dgm:chPref val="3"/>
        </dgm:presLayoutVars>
      </dgm:prSet>
      <dgm:spPr/>
    </dgm:pt>
    <dgm:pt modelId="{E18C0DCB-04E5-4401-A4B9-D5E7128BA015}" type="pres">
      <dgm:prSet presAssocID="{CB6BAD07-C969-4BEF-8CAD-0594DFED86DD}" presName="level3hierChild" presStyleCnt="0"/>
      <dgm:spPr/>
    </dgm:pt>
  </dgm:ptLst>
  <dgm:cxnLst>
    <dgm:cxn modelId="{D09D7112-6138-41FE-B2D0-5A8A9B0B7E67}" type="presOf" srcId="{36334C7E-3E65-49D8-AA0B-5A7EDBE463B0}" destId="{B0E32946-269D-418B-9E39-B6499F064E49}" srcOrd="0" destOrd="0" presId="urn:microsoft.com/office/officeart/2005/8/layout/hierarchy2"/>
    <dgm:cxn modelId="{67CF591F-552D-4AF5-9CDC-E2F2D5083E3A}" type="presOf" srcId="{D608A9CF-E8C9-401F-8B5D-4AE028EE8061}" destId="{A662E587-E46C-497D-AA6A-6168A1D022A0}" srcOrd="0" destOrd="0" presId="urn:microsoft.com/office/officeart/2005/8/layout/hierarchy2"/>
    <dgm:cxn modelId="{3A7E7726-5566-479B-9916-88DE48C9640F}" type="presOf" srcId="{EE2EDEB9-4DCE-4BC2-9445-18CE4386F0A9}" destId="{A0685A91-CABC-489A-9F7E-7D3933BF788A}" srcOrd="1" destOrd="0" presId="urn:microsoft.com/office/officeart/2005/8/layout/hierarchy2"/>
    <dgm:cxn modelId="{90634635-875E-4DA0-9AF3-1093CD02EEAE}" type="presOf" srcId="{D578AE47-000D-4D3A-B7BF-2496FCF6E2C5}" destId="{28AA177F-B0B0-4E9F-BC52-766B5A4F6570}" srcOrd="0" destOrd="0" presId="urn:microsoft.com/office/officeart/2005/8/layout/hierarchy2"/>
    <dgm:cxn modelId="{6F36D05C-F05D-49A0-B740-4401A1EB1B5D}" type="presOf" srcId="{A90B376D-E528-4957-8542-1F868056FBE6}" destId="{31992F7F-3FF6-49C1-B547-042FAADEA64B}" srcOrd="1" destOrd="0" presId="urn:microsoft.com/office/officeart/2005/8/layout/hierarchy2"/>
    <dgm:cxn modelId="{AA306F46-8E1F-41A1-B2D9-FAE20E93B9FC}" type="presOf" srcId="{A90B376D-E528-4957-8542-1F868056FBE6}" destId="{69766052-A5FB-480C-9748-BED96D3D999E}" srcOrd="0" destOrd="0" presId="urn:microsoft.com/office/officeart/2005/8/layout/hierarchy2"/>
    <dgm:cxn modelId="{ADE68566-2C3B-4D6E-83B1-B16EFEE32F73}" type="presOf" srcId="{1F07FA72-C4B7-40AE-AD04-591C74166148}" destId="{74D94B9E-C4F9-446E-9435-30F5C951EF6F}" srcOrd="0" destOrd="0" presId="urn:microsoft.com/office/officeart/2005/8/layout/hierarchy2"/>
    <dgm:cxn modelId="{FEFED24E-A22F-422D-86B1-71FF69AB69AF}" type="presOf" srcId="{1F07FA72-C4B7-40AE-AD04-591C74166148}" destId="{399353E8-7739-4C5E-B0B6-8828386EE490}" srcOrd="1" destOrd="0" presId="urn:microsoft.com/office/officeart/2005/8/layout/hierarchy2"/>
    <dgm:cxn modelId="{8596717A-E540-43B3-9F26-8A2F97AECF0B}" type="presOf" srcId="{6350E54D-97FA-4D5B-BBDA-60B86AF99C86}" destId="{BD7CCEF7-9841-416C-A784-55824ECB0C57}" srcOrd="0" destOrd="0" presId="urn:microsoft.com/office/officeart/2005/8/layout/hierarchy2"/>
    <dgm:cxn modelId="{01055B93-0F85-4945-92C5-4C3B26321A1A}" type="presOf" srcId="{EE2EDEB9-4DCE-4BC2-9445-18CE4386F0A9}" destId="{EC8C922E-D6B7-40B3-B050-DBF92CB4B390}" srcOrd="0" destOrd="0" presId="urn:microsoft.com/office/officeart/2005/8/layout/hierarchy2"/>
    <dgm:cxn modelId="{D661EFA7-B3E2-43AB-AA7A-FF544943EDBF}" type="presOf" srcId="{310F2B4E-B52A-444B-AAE6-D8FAD32B414D}" destId="{DCAD7250-7651-486B-BA1F-5C66DD9D8692}" srcOrd="0" destOrd="0" presId="urn:microsoft.com/office/officeart/2005/8/layout/hierarchy2"/>
    <dgm:cxn modelId="{1CCA39AD-56E8-486A-91C3-116DC33A6D98}" type="presOf" srcId="{E3314AA4-4253-49A6-A947-5F901D03C54E}" destId="{72B608CD-B094-460F-811F-C6B4E71ECDCE}" srcOrd="0" destOrd="0" presId="urn:microsoft.com/office/officeart/2005/8/layout/hierarchy2"/>
    <dgm:cxn modelId="{56B8F6B6-984E-41C6-AF98-7CA41D08D8FA}" srcId="{E3314AA4-4253-49A6-A947-5F901D03C54E}" destId="{36334C7E-3E65-49D8-AA0B-5A7EDBE463B0}" srcOrd="0" destOrd="0" parTransId="{A90B376D-E528-4957-8542-1F868056FBE6}" sibTransId="{77C0F069-14A2-4F5E-BBBB-6DC54FC66074}"/>
    <dgm:cxn modelId="{1711A3DA-93D2-4785-B7A3-335B0AE6AA61}" srcId="{E3314AA4-4253-49A6-A947-5F901D03C54E}" destId="{CB6BAD07-C969-4BEF-8CAD-0594DFED86DD}" srcOrd="3" destOrd="0" parTransId="{EE2EDEB9-4DCE-4BC2-9445-18CE4386F0A9}" sibTransId="{312229B4-BA57-48C3-AF18-D5B1F7F9879A}"/>
    <dgm:cxn modelId="{9C6BE2DB-BD56-47C0-B14D-AEA7917D8BC4}" srcId="{E3314AA4-4253-49A6-A947-5F901D03C54E}" destId="{D608A9CF-E8C9-401F-8B5D-4AE028EE8061}" srcOrd="1" destOrd="0" parTransId="{310F2B4E-B52A-444B-AAE6-D8FAD32B414D}" sibTransId="{DDE8721F-FC9D-4106-8D96-EF583C9A01E2}"/>
    <dgm:cxn modelId="{384BC6E9-48FA-49F9-B836-C44E24FB8E94}" srcId="{E3314AA4-4253-49A6-A947-5F901D03C54E}" destId="{D578AE47-000D-4D3A-B7BF-2496FCF6E2C5}" srcOrd="2" destOrd="0" parTransId="{1F07FA72-C4B7-40AE-AD04-591C74166148}" sibTransId="{DFFF1F72-66F0-4B85-A15B-F7E69498ED7F}"/>
    <dgm:cxn modelId="{A0C2E3EA-543C-4F9D-95F7-D0586616B146}" type="presOf" srcId="{CB6BAD07-C969-4BEF-8CAD-0594DFED86DD}" destId="{08D17238-B605-44B3-9DA3-ED8999928D6B}" srcOrd="0" destOrd="0" presId="urn:microsoft.com/office/officeart/2005/8/layout/hierarchy2"/>
    <dgm:cxn modelId="{E86AFAFC-7226-44EC-B6CB-883A5651C38B}" type="presOf" srcId="{310F2B4E-B52A-444B-AAE6-D8FAD32B414D}" destId="{24A1078A-227F-4CD1-9109-5DAE4F762B26}" srcOrd="1" destOrd="0" presId="urn:microsoft.com/office/officeart/2005/8/layout/hierarchy2"/>
    <dgm:cxn modelId="{2D8197FE-7127-4986-A412-F42718C5C06A}" srcId="{6350E54D-97FA-4D5B-BBDA-60B86AF99C86}" destId="{E3314AA4-4253-49A6-A947-5F901D03C54E}" srcOrd="0" destOrd="0" parTransId="{84B9C6E8-CB9E-4EDD-8622-7BAEDA237FE7}" sibTransId="{84408610-0F94-46ED-BC74-24DD9FB0339C}"/>
    <dgm:cxn modelId="{36F72B8F-9A81-4DE4-B3CD-F57302B0A1B3}" type="presParOf" srcId="{BD7CCEF7-9841-416C-A784-55824ECB0C57}" destId="{961FB4AB-A370-4EE0-8D59-EF5C9E882095}" srcOrd="0" destOrd="0" presId="urn:microsoft.com/office/officeart/2005/8/layout/hierarchy2"/>
    <dgm:cxn modelId="{68EB8E3E-9DE9-4083-B464-28116BF6C811}" type="presParOf" srcId="{961FB4AB-A370-4EE0-8D59-EF5C9E882095}" destId="{72B608CD-B094-460F-811F-C6B4E71ECDCE}" srcOrd="0" destOrd="0" presId="urn:microsoft.com/office/officeart/2005/8/layout/hierarchy2"/>
    <dgm:cxn modelId="{13F36C2A-662E-4F09-96B5-9AA8D668EF0B}" type="presParOf" srcId="{961FB4AB-A370-4EE0-8D59-EF5C9E882095}" destId="{7C9614C9-62BC-46EF-B42E-E5D3186550F6}" srcOrd="1" destOrd="0" presId="urn:microsoft.com/office/officeart/2005/8/layout/hierarchy2"/>
    <dgm:cxn modelId="{531641C1-6E0A-4EE5-8E62-4233691E0EAA}" type="presParOf" srcId="{7C9614C9-62BC-46EF-B42E-E5D3186550F6}" destId="{69766052-A5FB-480C-9748-BED96D3D999E}" srcOrd="0" destOrd="0" presId="urn:microsoft.com/office/officeart/2005/8/layout/hierarchy2"/>
    <dgm:cxn modelId="{C623B303-1E0A-47C7-82C4-9CDAB1A08394}" type="presParOf" srcId="{69766052-A5FB-480C-9748-BED96D3D999E}" destId="{31992F7F-3FF6-49C1-B547-042FAADEA64B}" srcOrd="0" destOrd="0" presId="urn:microsoft.com/office/officeart/2005/8/layout/hierarchy2"/>
    <dgm:cxn modelId="{1D2EA33C-5168-4850-85E4-4A95F473BDA2}" type="presParOf" srcId="{7C9614C9-62BC-46EF-B42E-E5D3186550F6}" destId="{0679912F-DE09-4FCA-B84C-16D1E37F524F}" srcOrd="1" destOrd="0" presId="urn:microsoft.com/office/officeart/2005/8/layout/hierarchy2"/>
    <dgm:cxn modelId="{737004F8-C16E-4526-A27F-DB0D6BB83A92}" type="presParOf" srcId="{0679912F-DE09-4FCA-B84C-16D1E37F524F}" destId="{B0E32946-269D-418B-9E39-B6499F064E49}" srcOrd="0" destOrd="0" presId="urn:microsoft.com/office/officeart/2005/8/layout/hierarchy2"/>
    <dgm:cxn modelId="{97D1F2D6-C54C-4AA7-BAE6-7C27F0C7AB89}" type="presParOf" srcId="{0679912F-DE09-4FCA-B84C-16D1E37F524F}" destId="{A2320AEA-7775-4E2A-B3CE-7611BA833BEA}" srcOrd="1" destOrd="0" presId="urn:microsoft.com/office/officeart/2005/8/layout/hierarchy2"/>
    <dgm:cxn modelId="{00A0C72F-E918-4050-BFBE-B842E5E07B86}" type="presParOf" srcId="{7C9614C9-62BC-46EF-B42E-E5D3186550F6}" destId="{DCAD7250-7651-486B-BA1F-5C66DD9D8692}" srcOrd="2" destOrd="0" presId="urn:microsoft.com/office/officeart/2005/8/layout/hierarchy2"/>
    <dgm:cxn modelId="{D86ACBEE-C53C-4FA3-B098-2223FA0142E9}" type="presParOf" srcId="{DCAD7250-7651-486B-BA1F-5C66DD9D8692}" destId="{24A1078A-227F-4CD1-9109-5DAE4F762B26}" srcOrd="0" destOrd="0" presId="urn:microsoft.com/office/officeart/2005/8/layout/hierarchy2"/>
    <dgm:cxn modelId="{FF99886D-8972-45B0-9DA6-E6371DED9614}" type="presParOf" srcId="{7C9614C9-62BC-46EF-B42E-E5D3186550F6}" destId="{D1184C0A-053D-4518-B255-C7741660E054}" srcOrd="3" destOrd="0" presId="urn:microsoft.com/office/officeart/2005/8/layout/hierarchy2"/>
    <dgm:cxn modelId="{F6646034-AE45-4C56-B63B-4004BACB3030}" type="presParOf" srcId="{D1184C0A-053D-4518-B255-C7741660E054}" destId="{A662E587-E46C-497D-AA6A-6168A1D022A0}" srcOrd="0" destOrd="0" presId="urn:microsoft.com/office/officeart/2005/8/layout/hierarchy2"/>
    <dgm:cxn modelId="{4113105B-408F-4700-AA8B-4E8DC49B2E6B}" type="presParOf" srcId="{D1184C0A-053D-4518-B255-C7741660E054}" destId="{67C1A7F2-F623-4E74-89A0-6EE0A925A88A}" srcOrd="1" destOrd="0" presId="urn:microsoft.com/office/officeart/2005/8/layout/hierarchy2"/>
    <dgm:cxn modelId="{E297974A-7B95-413B-BBCF-26B2D9AD05C9}" type="presParOf" srcId="{7C9614C9-62BC-46EF-B42E-E5D3186550F6}" destId="{74D94B9E-C4F9-446E-9435-30F5C951EF6F}" srcOrd="4" destOrd="0" presId="urn:microsoft.com/office/officeart/2005/8/layout/hierarchy2"/>
    <dgm:cxn modelId="{A5B64753-F5A9-4848-ADBF-1AE8273A5A80}" type="presParOf" srcId="{74D94B9E-C4F9-446E-9435-30F5C951EF6F}" destId="{399353E8-7739-4C5E-B0B6-8828386EE490}" srcOrd="0" destOrd="0" presId="urn:microsoft.com/office/officeart/2005/8/layout/hierarchy2"/>
    <dgm:cxn modelId="{0D836B2E-F713-41E8-938A-3A5569AD92E5}" type="presParOf" srcId="{7C9614C9-62BC-46EF-B42E-E5D3186550F6}" destId="{66BBC6ED-2586-4F82-B251-87D91161738F}" srcOrd="5" destOrd="0" presId="urn:microsoft.com/office/officeart/2005/8/layout/hierarchy2"/>
    <dgm:cxn modelId="{BE2801F3-57A8-41E0-87A9-F2B7C0DC8C1C}" type="presParOf" srcId="{66BBC6ED-2586-4F82-B251-87D91161738F}" destId="{28AA177F-B0B0-4E9F-BC52-766B5A4F6570}" srcOrd="0" destOrd="0" presId="urn:microsoft.com/office/officeart/2005/8/layout/hierarchy2"/>
    <dgm:cxn modelId="{4F7D87E9-8BA9-44E6-A3AD-4EAE3CEB099C}" type="presParOf" srcId="{66BBC6ED-2586-4F82-B251-87D91161738F}" destId="{6F34299B-729A-4E8E-A3CE-6357380444CA}" srcOrd="1" destOrd="0" presId="urn:microsoft.com/office/officeart/2005/8/layout/hierarchy2"/>
    <dgm:cxn modelId="{1AF67AAD-6697-44E1-9C13-9DF16729946B}" type="presParOf" srcId="{7C9614C9-62BC-46EF-B42E-E5D3186550F6}" destId="{EC8C922E-D6B7-40B3-B050-DBF92CB4B390}" srcOrd="6" destOrd="0" presId="urn:microsoft.com/office/officeart/2005/8/layout/hierarchy2"/>
    <dgm:cxn modelId="{EE1DEAAC-1C43-42C9-8665-4430C246668F}" type="presParOf" srcId="{EC8C922E-D6B7-40B3-B050-DBF92CB4B390}" destId="{A0685A91-CABC-489A-9F7E-7D3933BF788A}" srcOrd="0" destOrd="0" presId="urn:microsoft.com/office/officeart/2005/8/layout/hierarchy2"/>
    <dgm:cxn modelId="{F5CB51A1-1D77-4A31-A9BA-29BECCE1D3F4}" type="presParOf" srcId="{7C9614C9-62BC-46EF-B42E-E5D3186550F6}" destId="{91711390-525F-4BE2-8095-1C92998B49F8}" srcOrd="7" destOrd="0" presId="urn:microsoft.com/office/officeart/2005/8/layout/hierarchy2"/>
    <dgm:cxn modelId="{BAFD73B2-74E5-44C9-B3FB-50679A9AB875}" type="presParOf" srcId="{91711390-525F-4BE2-8095-1C92998B49F8}" destId="{08D17238-B605-44B3-9DA3-ED8999928D6B}" srcOrd="0" destOrd="0" presId="urn:microsoft.com/office/officeart/2005/8/layout/hierarchy2"/>
    <dgm:cxn modelId="{9AEABF13-271F-4852-9634-E5CD43CFE387}" type="presParOf" srcId="{91711390-525F-4BE2-8095-1C92998B49F8}" destId="{E18C0DCB-04E5-4401-A4B9-D5E7128BA01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CB82CD-BCC8-4A4B-807B-D0EDAD2058F6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HK" altLang="en-US"/>
        </a:p>
      </dgm:t>
    </dgm:pt>
    <dgm:pt modelId="{3025F336-0511-46CD-8BE6-A824A888617C}">
      <dgm:prSet phldrT="[文字]" custT="1"/>
      <dgm:spPr/>
      <dgm:t>
        <a:bodyPr anchor="t" anchorCtr="0"/>
        <a:lstStyle/>
        <a:p>
          <a:r>
            <a:rPr lang="en-US" altLang="zh-TW" sz="3600">
              <a:latin typeface="Times New Roman"/>
              <a:cs typeface="Times New Roman"/>
            </a:rPr>
            <a:t>1. </a:t>
          </a:r>
          <a:r>
            <a:rPr lang="zh-TW" altLang="en-US" sz="2400">
              <a:latin typeface="Times New Roman"/>
              <a:cs typeface="Times New Roman"/>
            </a:rPr>
            <a:t>開立帳戶</a:t>
          </a:r>
          <a:endParaRPr lang="zh-HK" altLang="en-US" sz="2400">
            <a:latin typeface="Times New Roman"/>
            <a:cs typeface="Times New Roman"/>
          </a:endParaRPr>
        </a:p>
      </dgm:t>
    </dgm:pt>
    <dgm:pt modelId="{6E897FF7-A230-4805-B7B2-7C48E102BBA3}" type="parTrans" cxnId="{E7C76C3E-31DF-478E-8F11-C719F37D41AA}">
      <dgm:prSet/>
      <dgm:spPr/>
      <dgm:t>
        <a:bodyPr/>
        <a:lstStyle/>
        <a:p>
          <a:endParaRPr lang="zh-HK" altLang="en-US"/>
        </a:p>
      </dgm:t>
    </dgm:pt>
    <dgm:pt modelId="{76EE6417-6393-41F6-B00D-8AE494255B3E}" type="sibTrans" cxnId="{E7C76C3E-31DF-478E-8F11-C719F37D41AA}">
      <dgm:prSet/>
      <dgm:spPr/>
      <dgm:t>
        <a:bodyPr/>
        <a:lstStyle/>
        <a:p>
          <a:endParaRPr lang="zh-HK" altLang="en-US"/>
        </a:p>
      </dgm:t>
    </dgm:pt>
    <dgm:pt modelId="{CC27CD16-77C5-4AFB-B2E0-DE3A1DEA8802}">
      <dgm:prSet phldrT="[文字]" custT="1"/>
      <dgm:spPr/>
      <dgm:t>
        <a:bodyPr/>
        <a:lstStyle/>
        <a:p>
          <a:pPr algn="just"/>
          <a:r>
            <a:rPr lang="zh-TW" altLang="en-US" sz="1800">
              <a:latin typeface="Times New Roman"/>
              <a:cs typeface="Times New Roman"/>
            </a:rPr>
            <a:t>可透過</a:t>
          </a:r>
          <a:r>
            <a:rPr lang="zh-TW" altLang="en-US" sz="1800" b="0" u="none">
              <a:latin typeface="Times New Roman"/>
              <a:cs typeface="Times New Roman"/>
            </a:rPr>
            <a:t>網上系統</a:t>
          </a:r>
          <a:r>
            <a:rPr lang="zh-TW" altLang="en-US" sz="1800">
              <a:latin typeface="Times New Roman"/>
              <a:cs typeface="Times New Roman"/>
            </a:rPr>
            <a:t>或紙本申請</a:t>
          </a:r>
          <a:endParaRPr lang="zh-HK" altLang="en-US" sz="1800">
            <a:latin typeface="Times New Roman"/>
            <a:cs typeface="Times New Roman"/>
          </a:endParaRPr>
        </a:p>
      </dgm:t>
    </dgm:pt>
    <dgm:pt modelId="{4B9AE276-EF66-4CE0-A24A-784DE6B9821E}" type="parTrans" cxnId="{AA2E5602-2EE1-4ABB-9FE7-F9BED7146D33}">
      <dgm:prSet/>
      <dgm:spPr/>
      <dgm:t>
        <a:bodyPr/>
        <a:lstStyle/>
        <a:p>
          <a:endParaRPr lang="zh-HK" altLang="en-US"/>
        </a:p>
      </dgm:t>
    </dgm:pt>
    <dgm:pt modelId="{64264C4D-8FEF-4088-B345-290C17CBBB43}" type="sibTrans" cxnId="{AA2E5602-2EE1-4ABB-9FE7-F9BED7146D33}">
      <dgm:prSet/>
      <dgm:spPr/>
      <dgm:t>
        <a:bodyPr/>
        <a:lstStyle/>
        <a:p>
          <a:endParaRPr lang="zh-HK" altLang="en-US"/>
        </a:p>
      </dgm:t>
    </dgm:pt>
    <dgm:pt modelId="{8011E4B3-3FB7-4F75-A9FB-991194E1572D}">
      <dgm:prSet phldrT="[文字]" custT="1"/>
      <dgm:spPr/>
      <dgm:t>
        <a:bodyPr anchor="t" anchorCtr="0"/>
        <a:lstStyle/>
        <a:p>
          <a:r>
            <a:rPr lang="en-US" altLang="zh-TW" sz="3600">
              <a:latin typeface="Times New Roman"/>
              <a:cs typeface="Times New Roman"/>
            </a:rPr>
            <a:t>2. </a:t>
          </a:r>
          <a:r>
            <a:rPr lang="zh-TW" altLang="en-US" sz="2400">
              <a:latin typeface="Times New Roman"/>
              <a:cs typeface="Times New Roman"/>
            </a:rPr>
            <a:t>修讀課程</a:t>
          </a:r>
          <a:endParaRPr lang="zh-HK" altLang="en-US" sz="2400">
            <a:latin typeface="Times New Roman"/>
            <a:cs typeface="Times New Roman"/>
          </a:endParaRPr>
        </a:p>
      </dgm:t>
    </dgm:pt>
    <dgm:pt modelId="{3EA70DEF-169A-4BE5-BB60-A9345933C7D8}" type="parTrans" cxnId="{B9DE4350-43A2-4FC3-803A-D05A4DCAF7EA}">
      <dgm:prSet/>
      <dgm:spPr/>
      <dgm:t>
        <a:bodyPr/>
        <a:lstStyle/>
        <a:p>
          <a:endParaRPr lang="zh-HK" altLang="en-US"/>
        </a:p>
      </dgm:t>
    </dgm:pt>
    <dgm:pt modelId="{49A88D25-C158-4CE7-AABC-F9BBB48886C4}" type="sibTrans" cxnId="{B9DE4350-43A2-4FC3-803A-D05A4DCAF7EA}">
      <dgm:prSet/>
      <dgm:spPr/>
      <dgm:t>
        <a:bodyPr/>
        <a:lstStyle/>
        <a:p>
          <a:endParaRPr lang="zh-HK" altLang="en-US"/>
        </a:p>
      </dgm:t>
    </dgm:pt>
    <dgm:pt modelId="{EFC1B611-950A-4A6D-9536-0C274EF82123}">
      <dgm:prSet phldrT="[文字]" custT="1"/>
      <dgm:spPr/>
      <dgm:t>
        <a:bodyPr/>
        <a:lstStyle/>
        <a:p>
          <a:pPr marL="182563" lvl="1" indent="-182563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1800">
              <a:latin typeface="Times New Roman"/>
              <a:cs typeface="Times New Roman"/>
            </a:rPr>
            <a:t>申請人在成功開立資助帳戶後，</a:t>
          </a:r>
          <a:r>
            <a:rPr lang="zh-TW" sz="1800">
              <a:latin typeface="Times New Roman"/>
              <a:cs typeface="Times New Roman"/>
            </a:rPr>
            <a:t>可自行</a:t>
          </a:r>
          <a:r>
            <a:rPr lang="zh-CN" altLang="en-US" sz="1800">
              <a:latin typeface="Times New Roman"/>
              <a:cs typeface="Times New Roman"/>
            </a:rPr>
            <a:t>修</a:t>
          </a:r>
          <a:r>
            <a:rPr lang="zh-TW" sz="1800">
              <a:latin typeface="Times New Roman"/>
              <a:cs typeface="Times New Roman"/>
            </a:rPr>
            <a:t>讀</a:t>
          </a:r>
          <a:r>
            <a:rPr lang="zh-TW" sz="1800" b="1" u="none">
              <a:solidFill>
                <a:srgbClr val="00B050"/>
              </a:solidFill>
              <a:latin typeface="Times New Roman"/>
              <a:cs typeface="Times New Roman"/>
            </a:rPr>
            <a:t>基</a:t>
          </a:r>
          <a:r>
            <a:rPr lang="zh-TW" altLang="en-US" sz="1800" b="1" u="none">
              <a:solidFill>
                <a:srgbClr val="00B050"/>
              </a:solidFill>
              <a:latin typeface="Times New Roman"/>
              <a:cs typeface="Times New Roman"/>
            </a:rPr>
            <a:t>金認可</a:t>
          </a:r>
          <a:r>
            <a:rPr lang="zh-TW" altLang="en-US" sz="1800" b="1" u="none">
              <a:solidFill>
                <a:srgbClr val="00B050"/>
              </a:solidFill>
              <a:latin typeface="Times"/>
              <a:cs typeface="Times New Roman"/>
            </a:rPr>
            <a:t>的</a:t>
          </a:r>
          <a:r>
            <a:rPr lang="en-US" altLang="zh-TW" sz="1800" b="1" u="none">
              <a:solidFill>
                <a:srgbClr val="00B050"/>
              </a:solidFill>
              <a:latin typeface="Times"/>
              <a:cs typeface="Times New Roman"/>
            </a:rPr>
            <a:t>A1-3</a:t>
          </a:r>
          <a:r>
            <a:rPr lang="zh-TW" altLang="en-US" sz="1800" b="1" u="none">
              <a:solidFill>
                <a:srgbClr val="00B050"/>
              </a:solidFill>
              <a:latin typeface="Times"/>
              <a:cs typeface="Times New Roman"/>
            </a:rPr>
            <a:t>合資格課程而無需作任何登記</a:t>
          </a:r>
          <a:endParaRPr lang="zh-HK" altLang="en-US" sz="1800">
            <a:latin typeface="Times"/>
            <a:cs typeface="Times New Roman"/>
          </a:endParaRPr>
        </a:p>
      </dgm:t>
    </dgm:pt>
    <dgm:pt modelId="{9ACFFDA1-5453-40A8-9136-54D224B4E8A9}" type="parTrans" cxnId="{008610F2-B533-4DE5-86FB-6D25948B6841}">
      <dgm:prSet/>
      <dgm:spPr/>
      <dgm:t>
        <a:bodyPr/>
        <a:lstStyle/>
        <a:p>
          <a:endParaRPr lang="zh-HK" altLang="en-US"/>
        </a:p>
      </dgm:t>
    </dgm:pt>
    <dgm:pt modelId="{8682F293-78D4-451E-B152-7C26ECFAF7C4}" type="sibTrans" cxnId="{008610F2-B533-4DE5-86FB-6D25948B6841}">
      <dgm:prSet/>
      <dgm:spPr/>
      <dgm:t>
        <a:bodyPr/>
        <a:lstStyle/>
        <a:p>
          <a:endParaRPr lang="zh-HK" altLang="en-US"/>
        </a:p>
      </dgm:t>
    </dgm:pt>
    <dgm:pt modelId="{24E828D1-F087-4232-A300-EF3DD0EA8CC8}">
      <dgm:prSet phldrT="[文字]" custT="1"/>
      <dgm:spPr/>
      <dgm:t>
        <a:bodyPr anchor="t" anchorCtr="0"/>
        <a:lstStyle/>
        <a:p>
          <a:pPr rtl="0"/>
          <a:r>
            <a:rPr lang="en-US" altLang="zh-TW" sz="3600">
              <a:latin typeface="Times"/>
              <a:cs typeface="Times New Roman"/>
            </a:rPr>
            <a:t>3.</a:t>
          </a:r>
          <a:r>
            <a:rPr lang="zh-TW" altLang="en-US" sz="2400">
              <a:latin typeface="Times"/>
              <a:cs typeface="Times New Roman"/>
            </a:rPr>
            <a:t>申請發還資助</a:t>
          </a:r>
          <a:endParaRPr lang="en-US" altLang="zh-TW" sz="2400">
            <a:latin typeface="Times"/>
            <a:cs typeface="Times New Roman"/>
          </a:endParaRPr>
        </a:p>
      </dgm:t>
    </dgm:pt>
    <dgm:pt modelId="{0894CAEC-13DF-401B-95A7-AAC119E8F84F}" type="parTrans" cxnId="{8B6EE216-709A-4D6B-AB0D-5654918A2760}">
      <dgm:prSet/>
      <dgm:spPr/>
      <dgm:t>
        <a:bodyPr/>
        <a:lstStyle/>
        <a:p>
          <a:endParaRPr lang="zh-HK" altLang="en-US"/>
        </a:p>
      </dgm:t>
    </dgm:pt>
    <dgm:pt modelId="{ADAFE9BD-9BA9-4731-97FE-B228E1B54B51}" type="sibTrans" cxnId="{8B6EE216-709A-4D6B-AB0D-5654918A2760}">
      <dgm:prSet/>
      <dgm:spPr/>
      <dgm:t>
        <a:bodyPr/>
        <a:lstStyle/>
        <a:p>
          <a:endParaRPr lang="zh-HK" altLang="en-US"/>
        </a:p>
      </dgm:t>
    </dgm:pt>
    <dgm:pt modelId="{A10A85E9-63C5-438D-81A3-E1D80726EA72}">
      <dgm:prSet phldrT="[文字]" custT="1"/>
      <dgm:spPr/>
      <dgm:t>
        <a:bodyPr/>
        <a:lstStyle/>
        <a:p>
          <a:pPr algn="just"/>
          <a:r>
            <a:rPr lang="en-US" altLang="zh-TW" sz="1800">
              <a:latin typeface="Times"/>
              <a:cs typeface="Times"/>
            </a:rPr>
            <a:t>A1-3</a:t>
          </a:r>
          <a:r>
            <a:rPr lang="zh-TW" sz="1800">
              <a:latin typeface="Times"/>
              <a:cs typeface="Times New Roman"/>
            </a:rPr>
            <a:t>申請人</a:t>
          </a:r>
          <a:r>
            <a:rPr lang="zh-TW" altLang="en-US" sz="1800">
              <a:latin typeface="Times"/>
              <a:cs typeface="Times New Roman"/>
            </a:rPr>
            <a:t>於首年須</a:t>
          </a:r>
          <a:r>
            <a:rPr lang="zh-TW" sz="1800">
              <a:latin typeface="Times"/>
              <a:cs typeface="Times New Roman"/>
            </a:rPr>
            <a:t>申請發還</a:t>
          </a:r>
          <a:r>
            <a:rPr lang="zh-TW" sz="1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 New Roman"/>
            </a:rPr>
            <a:t>至少</a:t>
          </a:r>
          <a:r>
            <a:rPr lang="zh-TW" altLang="en-US" sz="1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 New Roman"/>
            </a:rPr>
            <a:t>港幣</a:t>
          </a:r>
          <a:r>
            <a:rPr lang="en-US" sz="1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 New Roman"/>
            </a:rPr>
            <a:t>500</a:t>
          </a:r>
          <a:r>
            <a:rPr lang="zh-TW" sz="1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 New Roman"/>
            </a:rPr>
            <a:t>元</a:t>
          </a:r>
          <a:r>
            <a:rPr lang="zh-TW" altLang="en-US" sz="1800">
              <a:latin typeface="Times"/>
              <a:cs typeface="Times New Roman"/>
            </a:rPr>
            <a:t>資助，</a:t>
          </a:r>
          <a:r>
            <a:rPr lang="zh-TW" sz="1800">
              <a:latin typeface="Times"/>
              <a:cs typeface="Times New Roman"/>
            </a:rPr>
            <a:t>如</a:t>
          </a:r>
          <a:r>
            <a:rPr lang="zh-TW" altLang="en-US" sz="1800">
              <a:latin typeface="Times"/>
              <a:cs typeface="Times New Roman"/>
            </a:rPr>
            <a:t>首年</a:t>
          </a:r>
          <a:r>
            <a:rPr lang="zh-TW" sz="1800">
              <a:latin typeface="Times"/>
              <a:cs typeface="Times New Roman"/>
            </a:rPr>
            <a:t>申</a:t>
          </a:r>
          <a:r>
            <a:rPr lang="zh-TW" altLang="en-US" sz="1800">
              <a:latin typeface="Times"/>
              <a:cs typeface="Times New Roman"/>
            </a:rPr>
            <a:t>請的資助</a:t>
          </a:r>
          <a:r>
            <a:rPr lang="zh-TW" sz="1800">
              <a:latin typeface="Times"/>
              <a:cs typeface="Times New Roman"/>
            </a:rPr>
            <a:t>少於</a:t>
          </a:r>
          <a:r>
            <a:rPr lang="zh-TW" altLang="en-US" sz="1800">
              <a:effectLst/>
              <a:latin typeface="Times"/>
              <a:cs typeface="Times New Roman"/>
            </a:rPr>
            <a:t>港幣</a:t>
          </a:r>
          <a:r>
            <a:rPr lang="en-US" sz="1800">
              <a:latin typeface="Times"/>
              <a:cs typeface="Times New Roman"/>
            </a:rPr>
            <a:t>500</a:t>
          </a:r>
          <a:r>
            <a:rPr lang="zh-TW" sz="1800">
              <a:latin typeface="Times"/>
              <a:cs typeface="Times New Roman"/>
            </a:rPr>
            <a:t>元，餘額不能於</a:t>
          </a:r>
          <a:r>
            <a:rPr lang="zh-TW" altLang="en-US" sz="1800">
              <a:latin typeface="Times"/>
              <a:cs typeface="Times New Roman"/>
            </a:rPr>
            <a:t>第二年</a:t>
          </a:r>
          <a:r>
            <a:rPr lang="zh-TW" sz="1800">
              <a:latin typeface="Times"/>
              <a:cs typeface="Times New Roman"/>
            </a:rPr>
            <a:t>申請發還</a:t>
          </a:r>
          <a:endParaRPr lang="zh-HK" altLang="en-US" sz="1800">
            <a:latin typeface="Times"/>
            <a:cs typeface="Times New Roman"/>
          </a:endParaRPr>
        </a:p>
      </dgm:t>
    </dgm:pt>
    <dgm:pt modelId="{EB40629B-89E4-41CF-A646-F5A47DBDA660}" type="parTrans" cxnId="{21AB9DC2-6E1E-4324-95B6-CF4FDA95AA81}">
      <dgm:prSet/>
      <dgm:spPr/>
      <dgm:t>
        <a:bodyPr/>
        <a:lstStyle/>
        <a:p>
          <a:endParaRPr lang="zh-HK" altLang="en-US"/>
        </a:p>
      </dgm:t>
    </dgm:pt>
    <dgm:pt modelId="{30664261-BA43-4A7E-980F-9E08F790FE0A}" type="sibTrans" cxnId="{21AB9DC2-6E1E-4324-95B6-CF4FDA95AA81}">
      <dgm:prSet/>
      <dgm:spPr/>
      <dgm:t>
        <a:bodyPr/>
        <a:lstStyle/>
        <a:p>
          <a:endParaRPr lang="zh-HK" altLang="en-US"/>
        </a:p>
      </dgm:t>
    </dgm:pt>
    <dgm:pt modelId="{318694C3-81E1-4E19-92BA-2B990148DEDA}">
      <dgm:prSet phldrT="[文字]" custT="1"/>
      <dgm:spPr/>
      <dgm:t>
        <a:bodyPr/>
        <a:lstStyle/>
        <a:p>
          <a:pPr marL="182563" lvl="1" indent="-182563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1800">
              <a:latin typeface="Times"/>
              <a:cs typeface="Times New Roman"/>
            </a:rPr>
            <a:t>修讀課程時須</a:t>
          </a:r>
          <a:r>
            <a:rPr lang="zh-TW" altLang="en-US" sz="1800" b="1">
              <a:solidFill>
                <a:schemeClr val="accent1">
                  <a:lumMod val="75000"/>
                </a:schemeClr>
              </a:solidFill>
              <a:latin typeface="Times"/>
              <a:cs typeface="Times New Roman"/>
            </a:rPr>
            <a:t>保留學費收據</a:t>
          </a:r>
          <a:r>
            <a:rPr lang="zh-TW" altLang="en-US" sz="1800">
              <a:latin typeface="Times"/>
              <a:cs typeface="Times New Roman"/>
            </a:rPr>
            <a:t>及</a:t>
          </a:r>
          <a:r>
            <a:rPr lang="zh-TW" altLang="en-US" sz="1800" b="1">
              <a:solidFill>
                <a:schemeClr val="accent1">
                  <a:lumMod val="75000"/>
                </a:schemeClr>
              </a:solidFill>
              <a:latin typeface="Times"/>
              <a:cs typeface="Times New Roman"/>
            </a:rPr>
            <a:t>修畢課程的證明文件</a:t>
          </a:r>
          <a:r>
            <a:rPr lang="en-US" altLang="zh-TW" sz="1800">
              <a:latin typeface="Times"/>
              <a:cs typeface="Times New Roman"/>
            </a:rPr>
            <a:t>(</a:t>
          </a:r>
          <a:r>
            <a:rPr lang="zh-TW" altLang="en-US" sz="1800">
              <a:latin typeface="Times"/>
              <a:cs typeface="Times New Roman"/>
            </a:rPr>
            <a:t>如學分證書等</a:t>
          </a:r>
          <a:r>
            <a:rPr lang="en-US" altLang="zh-TW" sz="1800">
              <a:latin typeface="Times"/>
              <a:cs typeface="Times New Roman"/>
            </a:rPr>
            <a:t>)</a:t>
          </a:r>
          <a:endParaRPr lang="zh-HK" altLang="en-US" sz="1800">
            <a:latin typeface="Times"/>
            <a:cs typeface="Times New Roman"/>
          </a:endParaRPr>
        </a:p>
      </dgm:t>
    </dgm:pt>
    <dgm:pt modelId="{FF5F4335-77F5-470E-B34C-82BF9B5FE27C}" type="parTrans" cxnId="{29D6FF19-D46E-4650-ACA4-3DB7F6E14A3C}">
      <dgm:prSet/>
      <dgm:spPr/>
      <dgm:t>
        <a:bodyPr/>
        <a:lstStyle/>
        <a:p>
          <a:endParaRPr lang="zh-HK" altLang="en-US"/>
        </a:p>
      </dgm:t>
    </dgm:pt>
    <dgm:pt modelId="{2F769A6F-0395-474A-9A58-C2E8A115226E}" type="sibTrans" cxnId="{29D6FF19-D46E-4650-ACA4-3DB7F6E14A3C}">
      <dgm:prSet/>
      <dgm:spPr/>
      <dgm:t>
        <a:bodyPr/>
        <a:lstStyle/>
        <a:p>
          <a:endParaRPr lang="zh-HK" altLang="en-US"/>
        </a:p>
      </dgm:t>
    </dgm:pt>
    <dgm:pt modelId="{E8ADC7D3-B57D-4EB0-87C6-E874C0B61240}">
      <dgm:prSet custT="1"/>
      <dgm:spPr/>
      <dgm:t>
        <a:bodyPr/>
        <a:lstStyle/>
        <a:p>
          <a:pPr algn="just"/>
          <a:r>
            <a:rPr lang="zh-TW" altLang="en-US" sz="1800">
              <a:latin typeface="Times"/>
              <a:cs typeface="Times New Roman"/>
            </a:rPr>
            <a:t>填妥網上</a:t>
          </a:r>
          <a:r>
            <a:rPr lang="en-US" altLang="zh-TW" sz="1800">
              <a:latin typeface="Times"/>
              <a:cs typeface="Times New Roman"/>
            </a:rPr>
            <a:t>/</a:t>
          </a:r>
          <a:r>
            <a:rPr lang="zh-TW" altLang="en-US" sz="1800">
              <a:latin typeface="Times"/>
              <a:cs typeface="Times New Roman"/>
            </a:rPr>
            <a:t>紙</a:t>
          </a:r>
          <a:r>
            <a:rPr lang="zh-TW" altLang="en-US" sz="1800">
              <a:latin typeface="Times New Roman"/>
              <a:cs typeface="Times New Roman"/>
            </a:rPr>
            <a:t>本申請表，連同相關證明文件遞交基金執行機構</a:t>
          </a:r>
        </a:p>
      </dgm:t>
    </dgm:pt>
    <dgm:pt modelId="{68BF90B7-383D-4DC4-8BBB-E6B826F7F125}" type="parTrans" cxnId="{3D82AA04-C937-43AD-80CA-1111CFC84DE8}">
      <dgm:prSet/>
      <dgm:spPr/>
      <dgm:t>
        <a:bodyPr/>
        <a:lstStyle/>
        <a:p>
          <a:endParaRPr lang="zh-HK" altLang="en-US"/>
        </a:p>
      </dgm:t>
    </dgm:pt>
    <dgm:pt modelId="{D9FAD274-D9B1-4743-B517-1F1E685C074D}" type="sibTrans" cxnId="{3D82AA04-C937-43AD-80CA-1111CFC84DE8}">
      <dgm:prSet/>
      <dgm:spPr/>
      <dgm:t>
        <a:bodyPr/>
        <a:lstStyle/>
        <a:p>
          <a:endParaRPr lang="zh-HK" altLang="en-US"/>
        </a:p>
      </dgm:t>
    </dgm:pt>
    <dgm:pt modelId="{22C5045B-0A8B-4810-A583-70DAE7A125AC}">
      <dgm:prSet phldrT="[文字]" custT="1"/>
      <dgm:spPr/>
      <dgm:t>
        <a:bodyPr/>
        <a:lstStyle/>
        <a:p>
          <a:pPr algn="just"/>
          <a:r>
            <a:rPr lang="zh-TW" altLang="en-US" sz="1800">
              <a:latin typeface="Times New Roman"/>
              <a:cs typeface="Times New Roman"/>
            </a:rPr>
            <a:t>申請培訓資助者在修讀課程前</a:t>
          </a:r>
          <a:r>
            <a:rPr lang="zh-TW" altLang="en-US" sz="1800" b="1">
              <a:solidFill>
                <a:srgbClr val="00B050"/>
              </a:solidFill>
              <a:latin typeface="Times New Roman"/>
              <a:cs typeface="Times New Roman"/>
            </a:rPr>
            <a:t>須先開立資助帳戶</a:t>
          </a:r>
          <a:r>
            <a:rPr lang="zh-TW" altLang="en-US" sz="1800" b="0">
              <a:solidFill>
                <a:schemeClr val="tx1"/>
              </a:solidFill>
              <a:latin typeface="Times New Roman"/>
              <a:cs typeface="Times New Roman"/>
            </a:rPr>
            <a:t>以確認其資格</a:t>
          </a:r>
          <a:endParaRPr lang="zh-HK" altLang="en-US" sz="1800" b="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D28599B1-EF40-441B-A026-61188F772D22}" type="parTrans" cxnId="{1B590AF7-8302-4261-A03D-21E3970134D6}">
      <dgm:prSet/>
      <dgm:spPr/>
      <dgm:t>
        <a:bodyPr/>
        <a:lstStyle/>
        <a:p>
          <a:endParaRPr lang="zh-HK" altLang="en-US"/>
        </a:p>
      </dgm:t>
    </dgm:pt>
    <dgm:pt modelId="{4B95433A-F683-42A9-BB70-C365F4F7E30A}" type="sibTrans" cxnId="{1B590AF7-8302-4261-A03D-21E3970134D6}">
      <dgm:prSet/>
      <dgm:spPr/>
      <dgm:t>
        <a:bodyPr/>
        <a:lstStyle/>
        <a:p>
          <a:endParaRPr lang="zh-HK" altLang="en-US"/>
        </a:p>
      </dgm:t>
    </dgm:pt>
    <dgm:pt modelId="{480C8AEC-75F3-4311-94B3-000B913DA622}">
      <dgm:prSet custT="1"/>
      <dgm:spPr/>
      <dgm:t>
        <a:bodyPr/>
        <a:lstStyle/>
        <a:p>
          <a:pPr algn="just"/>
          <a:r>
            <a:rPr lang="zh-TW" altLang="en-US" sz="1800">
              <a:latin typeface="Times New Roman"/>
              <a:cs typeface="Times New Roman"/>
            </a:rPr>
            <a:t>資助</a:t>
          </a:r>
          <a:r>
            <a:rPr lang="zh-TW" sz="1800">
              <a:latin typeface="Times New Roman"/>
              <a:cs typeface="Times New Roman"/>
            </a:rPr>
            <a:t>款項會以銀行過戶方式發還</a:t>
          </a:r>
          <a:endParaRPr lang="zh-TW" altLang="en-US" sz="1800">
            <a:latin typeface="Times New Roman"/>
            <a:cs typeface="Times New Roman"/>
          </a:endParaRPr>
        </a:p>
      </dgm:t>
    </dgm:pt>
    <dgm:pt modelId="{9C9198E9-7725-44FE-95C7-53CD1FADFA2F}" type="parTrans" cxnId="{7E792E4F-66B5-4960-9A27-0FC16591AEA4}">
      <dgm:prSet/>
      <dgm:spPr/>
      <dgm:t>
        <a:bodyPr/>
        <a:lstStyle/>
        <a:p>
          <a:endParaRPr lang="zh-HK" altLang="en-US"/>
        </a:p>
      </dgm:t>
    </dgm:pt>
    <dgm:pt modelId="{9ED2DAC4-0A9D-451D-A4BF-87E636247059}" type="sibTrans" cxnId="{7E792E4F-66B5-4960-9A27-0FC16591AEA4}">
      <dgm:prSet/>
      <dgm:spPr/>
      <dgm:t>
        <a:bodyPr/>
        <a:lstStyle/>
        <a:p>
          <a:endParaRPr lang="zh-HK" altLang="en-US"/>
        </a:p>
      </dgm:t>
    </dgm:pt>
    <dgm:pt modelId="{EC53A6EA-562D-42B0-B6FB-691F63636FD7}">
      <dgm:prSet phldrT="[文字]" custT="1"/>
      <dgm:spPr/>
      <dgm:t>
        <a:bodyPr/>
        <a:lstStyle/>
        <a:p>
          <a:pPr algn="just"/>
          <a:r>
            <a:rPr lang="zh-TW" altLang="zh-HK" sz="1800">
              <a:latin typeface="Times New Roman"/>
              <a:cs typeface="Times New Roman"/>
            </a:rPr>
            <a:t>基金執行機構審核後，將透過</a:t>
          </a:r>
          <a:r>
            <a:rPr lang="zh-TW" altLang="en-US" sz="1800">
              <a:latin typeface="Times New Roman"/>
              <a:cs typeface="Times New Roman"/>
            </a:rPr>
            <a:t>郵寄或</a:t>
          </a:r>
          <a:r>
            <a:rPr lang="zh-TW" altLang="zh-HK" sz="1800">
              <a:latin typeface="Times New Roman"/>
              <a:cs typeface="Times New Roman"/>
            </a:rPr>
            <a:t>電郵方式</a:t>
          </a:r>
          <a:r>
            <a:rPr lang="zh-TW" altLang="en-US" sz="1800">
              <a:latin typeface="Times New Roman"/>
              <a:cs typeface="Times New Roman"/>
            </a:rPr>
            <a:t>向申請人</a:t>
          </a:r>
          <a:r>
            <a:rPr lang="zh-TW" altLang="zh-HK" sz="1800">
              <a:latin typeface="Times New Roman"/>
              <a:cs typeface="Times New Roman"/>
            </a:rPr>
            <a:t>發</a:t>
          </a:r>
          <a:r>
            <a:rPr lang="zh-TW" altLang="en-US" sz="1800">
              <a:latin typeface="Times New Roman"/>
              <a:cs typeface="Times New Roman"/>
            </a:rPr>
            <a:t>出已列明</a:t>
          </a:r>
          <a:r>
            <a:rPr lang="zh-TW" altLang="en-US" sz="1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帳戶正式生效日期</a:t>
          </a:r>
          <a:r>
            <a:rPr lang="zh-TW" altLang="en-US" sz="1800">
              <a:latin typeface="Times New Roman"/>
              <a:cs typeface="Times New Roman"/>
            </a:rPr>
            <a:t>的通知信函</a:t>
          </a:r>
          <a:endParaRPr lang="zh-HK" altLang="en-US" sz="180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/>
            <a:cs typeface="Times New Roman"/>
          </a:endParaRPr>
        </a:p>
      </dgm:t>
    </dgm:pt>
    <dgm:pt modelId="{517F6218-1AFF-4244-94F0-3193D08FF6DF}" type="parTrans" cxnId="{49086714-053D-4E8F-97F3-E4269F455540}">
      <dgm:prSet/>
      <dgm:spPr/>
      <dgm:t>
        <a:bodyPr/>
        <a:lstStyle/>
        <a:p>
          <a:endParaRPr lang="zh-HK" altLang="en-US"/>
        </a:p>
      </dgm:t>
    </dgm:pt>
    <dgm:pt modelId="{FBB2E4AF-AEE8-4A9C-8265-49DEB3A6290A}" type="sibTrans" cxnId="{49086714-053D-4E8F-97F3-E4269F455540}">
      <dgm:prSet/>
      <dgm:spPr/>
      <dgm:t>
        <a:bodyPr/>
        <a:lstStyle/>
        <a:p>
          <a:endParaRPr lang="zh-HK" altLang="en-US"/>
        </a:p>
      </dgm:t>
    </dgm:pt>
    <dgm:pt modelId="{635CCFBB-7270-4CF1-BD10-C6C4966270DC}">
      <dgm:prSet phldrT="[文字]" custT="1"/>
      <dgm:spPr/>
      <dgm:t>
        <a:bodyPr/>
        <a:lstStyle/>
        <a:p>
          <a:pPr marL="182563" marR="0" lvl="0" indent="-182563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>
              <a:latin typeface="Times"/>
              <a:cs typeface="Times New Roman"/>
            </a:rPr>
            <a:t>原則上獲批核合共</a:t>
          </a:r>
          <a:r>
            <a:rPr lang="zh-TW" altLang="en-US" sz="1800">
              <a:effectLst/>
              <a:latin typeface="Times"/>
              <a:cs typeface="Times New Roman"/>
            </a:rPr>
            <a:t>港幣</a:t>
          </a:r>
          <a:r>
            <a:rPr lang="en-US" altLang="zh-TW" sz="1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 New Roman"/>
            </a:rPr>
            <a:t>1,000</a:t>
          </a:r>
          <a:r>
            <a:rPr lang="zh-TW" altLang="en-US" sz="1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 New Roman"/>
            </a:rPr>
            <a:t>元</a:t>
          </a:r>
          <a:r>
            <a:rPr lang="zh-TW" altLang="en-US" sz="1800">
              <a:latin typeface="Times"/>
              <a:cs typeface="Times New Roman"/>
            </a:rPr>
            <a:t>的資助上限</a:t>
          </a:r>
          <a:endParaRPr lang="zh-HK" altLang="en-US" sz="1800">
            <a:latin typeface="Times"/>
            <a:cs typeface="Times New Roman"/>
          </a:endParaRPr>
        </a:p>
      </dgm:t>
    </dgm:pt>
    <dgm:pt modelId="{56BE3E9E-0A74-4C22-9F9A-2E013418452F}" type="parTrans" cxnId="{D0C19F27-8005-4E78-83E2-E0D412B586E6}">
      <dgm:prSet/>
      <dgm:spPr/>
      <dgm:t>
        <a:bodyPr/>
        <a:lstStyle/>
        <a:p>
          <a:endParaRPr lang="zh-HK" altLang="en-US"/>
        </a:p>
      </dgm:t>
    </dgm:pt>
    <dgm:pt modelId="{C4E43349-98FA-434F-95D9-669508C71AB3}" type="sibTrans" cxnId="{D0C19F27-8005-4E78-83E2-E0D412B586E6}">
      <dgm:prSet/>
      <dgm:spPr/>
      <dgm:t>
        <a:bodyPr/>
        <a:lstStyle/>
        <a:p>
          <a:endParaRPr lang="zh-HK" altLang="en-US"/>
        </a:p>
      </dgm:t>
    </dgm:pt>
    <dgm:pt modelId="{A56FA447-D047-4C0D-BE97-D025E6849BA4}" type="pres">
      <dgm:prSet presAssocID="{4ACB82CD-BCC8-4A4B-807B-D0EDAD2058F6}" presName="rootnode" presStyleCnt="0">
        <dgm:presLayoutVars>
          <dgm:chMax/>
          <dgm:chPref/>
          <dgm:dir/>
          <dgm:animLvl val="lvl"/>
        </dgm:presLayoutVars>
      </dgm:prSet>
      <dgm:spPr/>
    </dgm:pt>
    <dgm:pt modelId="{BB4A9315-D0E5-4482-B1FA-DB30F6DFC5B8}" type="pres">
      <dgm:prSet presAssocID="{3025F336-0511-46CD-8BE6-A824A888617C}" presName="composite" presStyleCnt="0"/>
      <dgm:spPr/>
    </dgm:pt>
    <dgm:pt modelId="{6726EE4A-7D30-4431-B646-BF4C2F72C97C}" type="pres">
      <dgm:prSet presAssocID="{3025F336-0511-46CD-8BE6-A824A888617C}" presName="bentUpArrow1" presStyleLbl="alignImgPlace1" presStyleIdx="0" presStyleCnt="2" custScaleX="82065" custLinFactNeighborX="-7228" custLinFactNeighborY="4522"/>
      <dgm:spPr/>
    </dgm:pt>
    <dgm:pt modelId="{546F6956-AC19-41EF-9404-D074F47D9537}" type="pres">
      <dgm:prSet presAssocID="{3025F336-0511-46CD-8BE6-A824A888617C}" presName="ParentText" presStyleLbl="node1" presStyleIdx="0" presStyleCnt="3" custScaleY="73647" custLinFactNeighborX="-935" custLinFactNeighborY="15223">
        <dgm:presLayoutVars>
          <dgm:chMax val="1"/>
          <dgm:chPref val="1"/>
          <dgm:bulletEnabled val="1"/>
        </dgm:presLayoutVars>
      </dgm:prSet>
      <dgm:spPr/>
    </dgm:pt>
    <dgm:pt modelId="{86321252-4DEE-45A3-BB8F-6113BED111B9}" type="pres">
      <dgm:prSet presAssocID="{3025F336-0511-46CD-8BE6-A824A888617C}" presName="ChildText" presStyleLbl="revTx" presStyleIdx="0" presStyleCnt="3" custScaleX="357710" custScaleY="71232" custLinFactX="37040" custLinFactNeighborX="100000" custLinFactNeighborY="25889">
        <dgm:presLayoutVars>
          <dgm:chMax val="0"/>
          <dgm:chPref val="0"/>
          <dgm:bulletEnabled val="1"/>
        </dgm:presLayoutVars>
      </dgm:prSet>
      <dgm:spPr/>
    </dgm:pt>
    <dgm:pt modelId="{2C1DFCAF-C8A0-4F77-A38E-8941A119C854}" type="pres">
      <dgm:prSet presAssocID="{76EE6417-6393-41F6-B00D-8AE494255B3E}" presName="sibTrans" presStyleCnt="0"/>
      <dgm:spPr/>
    </dgm:pt>
    <dgm:pt modelId="{B9A98D59-8C15-4B22-8890-882CB2F5297C}" type="pres">
      <dgm:prSet presAssocID="{8011E4B3-3FB7-4F75-A9FB-991194E1572D}" presName="composite" presStyleCnt="0"/>
      <dgm:spPr/>
    </dgm:pt>
    <dgm:pt modelId="{241D9DED-D28E-4717-9E73-2197DDACBEDD}" type="pres">
      <dgm:prSet presAssocID="{8011E4B3-3FB7-4F75-A9FB-991194E1572D}" presName="bentUpArrow1" presStyleLbl="alignImgPlace1" presStyleIdx="1" presStyleCnt="2" custScaleX="84303" custLinFactX="-50622" custLinFactNeighborX="-100000" custLinFactNeighborY="5559"/>
      <dgm:spPr/>
    </dgm:pt>
    <dgm:pt modelId="{B9D587DF-D509-4697-8020-76475CF31570}" type="pres">
      <dgm:prSet presAssocID="{8011E4B3-3FB7-4F75-A9FB-991194E1572D}" presName="ParentText" presStyleLbl="node1" presStyleIdx="1" presStyleCnt="3" custScaleX="109228" custScaleY="83986" custLinFactNeighborX="-97971" custLinFactNeighborY="14305">
        <dgm:presLayoutVars>
          <dgm:chMax val="1"/>
          <dgm:chPref val="1"/>
          <dgm:bulletEnabled val="1"/>
        </dgm:presLayoutVars>
      </dgm:prSet>
      <dgm:spPr/>
    </dgm:pt>
    <dgm:pt modelId="{2C0CCF0D-C178-4DE8-A705-960EDA8A9580}" type="pres">
      <dgm:prSet presAssocID="{8011E4B3-3FB7-4F75-A9FB-991194E1572D}" presName="ChildText" presStyleLbl="revTx" presStyleIdx="1" presStyleCnt="3" custScaleX="481614" custScaleY="87067" custLinFactNeighborX="63469" custLinFactNeighborY="18468">
        <dgm:presLayoutVars>
          <dgm:chMax val="0"/>
          <dgm:chPref val="0"/>
          <dgm:bulletEnabled val="1"/>
        </dgm:presLayoutVars>
      </dgm:prSet>
      <dgm:spPr/>
    </dgm:pt>
    <dgm:pt modelId="{8EA8261D-E54E-4658-A975-1FE255FCDF4E}" type="pres">
      <dgm:prSet presAssocID="{49A88D25-C158-4CE7-AABC-F9BBB48886C4}" presName="sibTrans" presStyleCnt="0"/>
      <dgm:spPr/>
    </dgm:pt>
    <dgm:pt modelId="{83566DD1-9BDA-4231-83E3-1A71DEEF9A87}" type="pres">
      <dgm:prSet presAssocID="{24E828D1-F087-4232-A300-EF3DD0EA8CC8}" presName="composite" presStyleCnt="0"/>
      <dgm:spPr/>
    </dgm:pt>
    <dgm:pt modelId="{A9551D74-8B8E-46B1-8E95-2D34F9A1C8F5}" type="pres">
      <dgm:prSet presAssocID="{24E828D1-F087-4232-A300-EF3DD0EA8CC8}" presName="ParentText" presStyleLbl="node1" presStyleIdx="2" presStyleCnt="3" custScaleX="134603" custScaleY="86930" custLinFactX="-19098" custLinFactNeighborX="-100000" custLinFactNeighborY="6139">
        <dgm:presLayoutVars>
          <dgm:chMax val="1"/>
          <dgm:chPref val="1"/>
          <dgm:bulletEnabled val="1"/>
        </dgm:presLayoutVars>
      </dgm:prSet>
      <dgm:spPr/>
    </dgm:pt>
    <dgm:pt modelId="{8E69F830-97A5-49AC-A1AE-01F401AC3C9C}" type="pres">
      <dgm:prSet presAssocID="{24E828D1-F087-4232-A300-EF3DD0EA8CC8}" presName="FinalChildText" presStyleLbl="revTx" presStyleIdx="2" presStyleCnt="3" custScaleX="377949" custScaleY="123918">
        <dgm:presLayoutVars>
          <dgm:chMax val="0"/>
          <dgm:chPref val="0"/>
          <dgm:bulletEnabled val="1"/>
        </dgm:presLayoutVars>
      </dgm:prSet>
      <dgm:spPr/>
    </dgm:pt>
  </dgm:ptLst>
  <dgm:cxnLst>
    <dgm:cxn modelId="{AA2E5602-2EE1-4ABB-9FE7-F9BED7146D33}" srcId="{3025F336-0511-46CD-8BE6-A824A888617C}" destId="{CC27CD16-77C5-4AFB-B2E0-DE3A1DEA8802}" srcOrd="1" destOrd="0" parTransId="{4B9AE276-EF66-4CE0-A24A-784DE6B9821E}" sibTransId="{64264C4D-8FEF-4088-B345-290C17CBBB43}"/>
    <dgm:cxn modelId="{3D82AA04-C937-43AD-80CA-1111CFC84DE8}" srcId="{24E828D1-F087-4232-A300-EF3DD0EA8CC8}" destId="{E8ADC7D3-B57D-4EB0-87C6-E874C0B61240}" srcOrd="1" destOrd="0" parTransId="{68BF90B7-383D-4DC4-8BBB-E6B826F7F125}" sibTransId="{D9FAD274-D9B1-4743-B517-1F1E685C074D}"/>
    <dgm:cxn modelId="{D29B1D07-06AC-412B-BB32-14ABD43F084F}" type="presOf" srcId="{CC27CD16-77C5-4AFB-B2E0-DE3A1DEA8802}" destId="{86321252-4DEE-45A3-BB8F-6113BED111B9}" srcOrd="0" destOrd="1" presId="urn:microsoft.com/office/officeart/2005/8/layout/StepDownProcess"/>
    <dgm:cxn modelId="{49086714-053D-4E8F-97F3-E4269F455540}" srcId="{3025F336-0511-46CD-8BE6-A824A888617C}" destId="{EC53A6EA-562D-42B0-B6FB-691F63636FD7}" srcOrd="2" destOrd="0" parTransId="{517F6218-1AFF-4244-94F0-3193D08FF6DF}" sibTransId="{FBB2E4AF-AEE8-4A9C-8265-49DEB3A6290A}"/>
    <dgm:cxn modelId="{8B6EE216-709A-4D6B-AB0D-5654918A2760}" srcId="{4ACB82CD-BCC8-4A4B-807B-D0EDAD2058F6}" destId="{24E828D1-F087-4232-A300-EF3DD0EA8CC8}" srcOrd="2" destOrd="0" parTransId="{0894CAEC-13DF-401B-95A7-AAC119E8F84F}" sibTransId="{ADAFE9BD-9BA9-4731-97FE-B228E1B54B51}"/>
    <dgm:cxn modelId="{29D6FF19-D46E-4650-ACA4-3DB7F6E14A3C}" srcId="{8011E4B3-3FB7-4F75-A9FB-991194E1572D}" destId="{318694C3-81E1-4E19-92BA-2B990148DEDA}" srcOrd="2" destOrd="0" parTransId="{FF5F4335-77F5-470E-B34C-82BF9B5FE27C}" sibTransId="{2F769A6F-0395-474A-9A58-C2E8A115226E}"/>
    <dgm:cxn modelId="{D0C19F27-8005-4E78-83E2-E0D412B586E6}" srcId="{8011E4B3-3FB7-4F75-A9FB-991194E1572D}" destId="{635CCFBB-7270-4CF1-BD10-C6C4966270DC}" srcOrd="1" destOrd="0" parTransId="{56BE3E9E-0A74-4C22-9F9A-2E013418452F}" sibTransId="{C4E43349-98FA-434F-95D9-669508C71AB3}"/>
    <dgm:cxn modelId="{64028531-519F-4683-84DD-456C65D09A12}" type="presOf" srcId="{3025F336-0511-46CD-8BE6-A824A888617C}" destId="{546F6956-AC19-41EF-9404-D074F47D9537}" srcOrd="0" destOrd="0" presId="urn:microsoft.com/office/officeart/2005/8/layout/StepDownProcess"/>
    <dgm:cxn modelId="{447FDE36-5910-42ED-A850-EAF6B12BF0A0}" type="presOf" srcId="{EFC1B611-950A-4A6D-9536-0C274EF82123}" destId="{2C0CCF0D-C178-4DE8-A705-960EDA8A9580}" srcOrd="0" destOrd="0" presId="urn:microsoft.com/office/officeart/2005/8/layout/StepDownProcess"/>
    <dgm:cxn modelId="{29F2F03B-9133-4587-9A90-80FE712D43F3}" type="presOf" srcId="{EC53A6EA-562D-42B0-B6FB-691F63636FD7}" destId="{86321252-4DEE-45A3-BB8F-6113BED111B9}" srcOrd="0" destOrd="2" presId="urn:microsoft.com/office/officeart/2005/8/layout/StepDownProcess"/>
    <dgm:cxn modelId="{E7C76C3E-31DF-478E-8F11-C719F37D41AA}" srcId="{4ACB82CD-BCC8-4A4B-807B-D0EDAD2058F6}" destId="{3025F336-0511-46CD-8BE6-A824A888617C}" srcOrd="0" destOrd="0" parTransId="{6E897FF7-A230-4805-B7B2-7C48E102BBA3}" sibTransId="{76EE6417-6393-41F6-B00D-8AE494255B3E}"/>
    <dgm:cxn modelId="{93B1735B-06C9-4767-9E1D-DE1EEE05AF47}" type="presOf" srcId="{8011E4B3-3FB7-4F75-A9FB-991194E1572D}" destId="{B9D587DF-D509-4697-8020-76475CF31570}" srcOrd="0" destOrd="0" presId="urn:microsoft.com/office/officeart/2005/8/layout/StepDownProcess"/>
    <dgm:cxn modelId="{7E792E4F-66B5-4960-9A27-0FC16591AEA4}" srcId="{24E828D1-F087-4232-A300-EF3DD0EA8CC8}" destId="{480C8AEC-75F3-4311-94B3-000B913DA622}" srcOrd="2" destOrd="0" parTransId="{9C9198E9-7725-44FE-95C7-53CD1FADFA2F}" sibTransId="{9ED2DAC4-0A9D-451D-A4BF-87E636247059}"/>
    <dgm:cxn modelId="{B9DE4350-43A2-4FC3-803A-D05A4DCAF7EA}" srcId="{4ACB82CD-BCC8-4A4B-807B-D0EDAD2058F6}" destId="{8011E4B3-3FB7-4F75-A9FB-991194E1572D}" srcOrd="1" destOrd="0" parTransId="{3EA70DEF-169A-4BE5-BB60-A9345933C7D8}" sibTransId="{49A88D25-C158-4CE7-AABC-F9BBB48886C4}"/>
    <dgm:cxn modelId="{4C39A77B-F8F8-48AA-91B6-C613B1439080}" type="presOf" srcId="{635CCFBB-7270-4CF1-BD10-C6C4966270DC}" destId="{2C0CCF0D-C178-4DE8-A705-960EDA8A9580}" srcOrd="0" destOrd="1" presId="urn:microsoft.com/office/officeart/2005/8/layout/StepDownProcess"/>
    <dgm:cxn modelId="{1B78707D-E25B-40C7-AA38-40FF3F6A34D7}" type="presOf" srcId="{480C8AEC-75F3-4311-94B3-000B913DA622}" destId="{8E69F830-97A5-49AC-A1AE-01F401AC3C9C}" srcOrd="0" destOrd="2" presId="urn:microsoft.com/office/officeart/2005/8/layout/StepDownProcess"/>
    <dgm:cxn modelId="{B635047E-250D-4797-8807-1FA88190993A}" type="presOf" srcId="{E8ADC7D3-B57D-4EB0-87C6-E874C0B61240}" destId="{8E69F830-97A5-49AC-A1AE-01F401AC3C9C}" srcOrd="0" destOrd="1" presId="urn:microsoft.com/office/officeart/2005/8/layout/StepDownProcess"/>
    <dgm:cxn modelId="{3053FB99-A5FC-4FE7-8DBA-8A7AF00DC17A}" type="presOf" srcId="{4ACB82CD-BCC8-4A4B-807B-D0EDAD2058F6}" destId="{A56FA447-D047-4C0D-BE97-D025E6849BA4}" srcOrd="0" destOrd="0" presId="urn:microsoft.com/office/officeart/2005/8/layout/StepDownProcess"/>
    <dgm:cxn modelId="{8EC05FAB-BFEF-45E3-AB25-96A49F306DB9}" type="presOf" srcId="{A10A85E9-63C5-438D-81A3-E1D80726EA72}" destId="{8E69F830-97A5-49AC-A1AE-01F401AC3C9C}" srcOrd="0" destOrd="0" presId="urn:microsoft.com/office/officeart/2005/8/layout/StepDownProcess"/>
    <dgm:cxn modelId="{21AB9DC2-6E1E-4324-95B6-CF4FDA95AA81}" srcId="{24E828D1-F087-4232-A300-EF3DD0EA8CC8}" destId="{A10A85E9-63C5-438D-81A3-E1D80726EA72}" srcOrd="0" destOrd="0" parTransId="{EB40629B-89E4-41CF-A646-F5A47DBDA660}" sibTransId="{30664261-BA43-4A7E-980F-9E08F790FE0A}"/>
    <dgm:cxn modelId="{140F2DC7-F03F-4ECC-99E4-289EA9D6106A}" type="presOf" srcId="{22C5045B-0A8B-4810-A583-70DAE7A125AC}" destId="{86321252-4DEE-45A3-BB8F-6113BED111B9}" srcOrd="0" destOrd="0" presId="urn:microsoft.com/office/officeart/2005/8/layout/StepDownProcess"/>
    <dgm:cxn modelId="{AE96A4EB-A1F0-4EA3-A568-DAD5A93033D0}" type="presOf" srcId="{318694C3-81E1-4E19-92BA-2B990148DEDA}" destId="{2C0CCF0D-C178-4DE8-A705-960EDA8A9580}" srcOrd="0" destOrd="2" presId="urn:microsoft.com/office/officeart/2005/8/layout/StepDownProcess"/>
    <dgm:cxn modelId="{79A022F0-D746-4035-8A95-A37B9231C4D1}" type="presOf" srcId="{24E828D1-F087-4232-A300-EF3DD0EA8CC8}" destId="{A9551D74-8B8E-46B1-8E95-2D34F9A1C8F5}" srcOrd="0" destOrd="0" presId="urn:microsoft.com/office/officeart/2005/8/layout/StepDownProcess"/>
    <dgm:cxn modelId="{008610F2-B533-4DE5-86FB-6D25948B6841}" srcId="{8011E4B3-3FB7-4F75-A9FB-991194E1572D}" destId="{EFC1B611-950A-4A6D-9536-0C274EF82123}" srcOrd="0" destOrd="0" parTransId="{9ACFFDA1-5453-40A8-9136-54D224B4E8A9}" sibTransId="{8682F293-78D4-451E-B152-7C26ECFAF7C4}"/>
    <dgm:cxn modelId="{1B590AF7-8302-4261-A03D-21E3970134D6}" srcId="{3025F336-0511-46CD-8BE6-A824A888617C}" destId="{22C5045B-0A8B-4810-A583-70DAE7A125AC}" srcOrd="0" destOrd="0" parTransId="{D28599B1-EF40-441B-A026-61188F772D22}" sibTransId="{4B95433A-F683-42A9-BB70-C365F4F7E30A}"/>
    <dgm:cxn modelId="{51277A39-1D36-4845-9104-1FDEB98137FD}" type="presParOf" srcId="{A56FA447-D047-4C0D-BE97-D025E6849BA4}" destId="{BB4A9315-D0E5-4482-B1FA-DB30F6DFC5B8}" srcOrd="0" destOrd="0" presId="urn:microsoft.com/office/officeart/2005/8/layout/StepDownProcess"/>
    <dgm:cxn modelId="{6CB250B6-BD6E-45F7-A714-E11A7811D4B4}" type="presParOf" srcId="{BB4A9315-D0E5-4482-B1FA-DB30F6DFC5B8}" destId="{6726EE4A-7D30-4431-B646-BF4C2F72C97C}" srcOrd="0" destOrd="0" presId="urn:microsoft.com/office/officeart/2005/8/layout/StepDownProcess"/>
    <dgm:cxn modelId="{46741204-F939-4510-85D6-8FCCE7864883}" type="presParOf" srcId="{BB4A9315-D0E5-4482-B1FA-DB30F6DFC5B8}" destId="{546F6956-AC19-41EF-9404-D074F47D9537}" srcOrd="1" destOrd="0" presId="urn:microsoft.com/office/officeart/2005/8/layout/StepDownProcess"/>
    <dgm:cxn modelId="{828BD6C9-0091-429D-A38F-1D8F26453C58}" type="presParOf" srcId="{BB4A9315-D0E5-4482-B1FA-DB30F6DFC5B8}" destId="{86321252-4DEE-45A3-BB8F-6113BED111B9}" srcOrd="2" destOrd="0" presId="urn:microsoft.com/office/officeart/2005/8/layout/StepDownProcess"/>
    <dgm:cxn modelId="{B40BEE19-2E3F-4353-B39D-151744B82CE9}" type="presParOf" srcId="{A56FA447-D047-4C0D-BE97-D025E6849BA4}" destId="{2C1DFCAF-C8A0-4F77-A38E-8941A119C854}" srcOrd="1" destOrd="0" presId="urn:microsoft.com/office/officeart/2005/8/layout/StepDownProcess"/>
    <dgm:cxn modelId="{6CF07F4E-93A4-438D-B68B-8D96CC470878}" type="presParOf" srcId="{A56FA447-D047-4C0D-BE97-D025E6849BA4}" destId="{B9A98D59-8C15-4B22-8890-882CB2F5297C}" srcOrd="2" destOrd="0" presId="urn:microsoft.com/office/officeart/2005/8/layout/StepDownProcess"/>
    <dgm:cxn modelId="{2392BE40-5860-4FBA-A33F-61AA888DC74F}" type="presParOf" srcId="{B9A98D59-8C15-4B22-8890-882CB2F5297C}" destId="{241D9DED-D28E-4717-9E73-2197DDACBEDD}" srcOrd="0" destOrd="0" presId="urn:microsoft.com/office/officeart/2005/8/layout/StepDownProcess"/>
    <dgm:cxn modelId="{0AC32B4E-5DF6-4926-ABEE-AF737C964706}" type="presParOf" srcId="{B9A98D59-8C15-4B22-8890-882CB2F5297C}" destId="{B9D587DF-D509-4697-8020-76475CF31570}" srcOrd="1" destOrd="0" presId="urn:microsoft.com/office/officeart/2005/8/layout/StepDownProcess"/>
    <dgm:cxn modelId="{58362735-51FC-4343-B994-3E401E4E58DF}" type="presParOf" srcId="{B9A98D59-8C15-4B22-8890-882CB2F5297C}" destId="{2C0CCF0D-C178-4DE8-A705-960EDA8A9580}" srcOrd="2" destOrd="0" presId="urn:microsoft.com/office/officeart/2005/8/layout/StepDownProcess"/>
    <dgm:cxn modelId="{3E99945B-8504-4E4D-92AD-9F74BAF39773}" type="presParOf" srcId="{A56FA447-D047-4C0D-BE97-D025E6849BA4}" destId="{8EA8261D-E54E-4658-A975-1FE255FCDF4E}" srcOrd="3" destOrd="0" presId="urn:microsoft.com/office/officeart/2005/8/layout/StepDownProcess"/>
    <dgm:cxn modelId="{6EB078CD-B698-4739-A2A2-3CD45607076F}" type="presParOf" srcId="{A56FA447-D047-4C0D-BE97-D025E6849BA4}" destId="{83566DD1-9BDA-4231-83E3-1A71DEEF9A87}" srcOrd="4" destOrd="0" presId="urn:microsoft.com/office/officeart/2005/8/layout/StepDownProcess"/>
    <dgm:cxn modelId="{F8FA8D32-919A-4A4C-BD60-5EDF14505B54}" type="presParOf" srcId="{83566DD1-9BDA-4231-83E3-1A71DEEF9A87}" destId="{A9551D74-8B8E-46B1-8E95-2D34F9A1C8F5}" srcOrd="0" destOrd="0" presId="urn:microsoft.com/office/officeart/2005/8/layout/StepDownProcess"/>
    <dgm:cxn modelId="{5FF870ED-C076-4A4F-97C1-127ECCAA8C09}" type="presParOf" srcId="{83566DD1-9BDA-4231-83E3-1A71DEEF9A87}" destId="{8E69F830-97A5-49AC-A1AE-01F401AC3C9C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50E54D-97FA-4D5B-BBDA-60B86AF99C86}" type="doc">
      <dgm:prSet loTypeId="urn:microsoft.com/office/officeart/2005/8/layout/hierarchy2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3314AA4-4253-49A6-A947-5F901D03C54E}">
      <dgm:prSet phldrT="[Text]" custT="1"/>
      <dgm:spPr>
        <a:solidFill>
          <a:schemeClr val="accent2"/>
        </a:solidFill>
        <a:ln>
          <a:solidFill>
            <a:srgbClr val="FFC000"/>
          </a:solidFill>
        </a:ln>
      </dgm:spPr>
      <dgm:t>
        <a:bodyPr/>
        <a:lstStyle/>
        <a:p>
          <a:r>
            <a:rPr lang="zh-TW" altLang="en-US" sz="3600" b="1" dirty="0">
              <a:solidFill>
                <a:schemeClr val="bg1"/>
              </a:solidFill>
              <a:latin typeface="Times New Roman"/>
              <a:cs typeface="Times New Roman"/>
            </a:rPr>
            <a:t>行業</a:t>
          </a:r>
          <a:r>
            <a:rPr lang="zh-TW" sz="3600" b="1" dirty="0">
              <a:solidFill>
                <a:schemeClr val="bg1"/>
              </a:solidFill>
              <a:latin typeface="Times New Roman"/>
              <a:cs typeface="Times New Roman"/>
            </a:rPr>
            <a:t>支援</a:t>
          </a:r>
          <a:r>
            <a:rPr lang="zh-TW" altLang="en-US" sz="3600" b="1" dirty="0">
              <a:solidFill>
                <a:schemeClr val="bg1"/>
              </a:solidFill>
              <a:latin typeface="Times New Roman"/>
              <a:cs typeface="Times New Roman"/>
            </a:rPr>
            <a:t>計劃 </a:t>
          </a:r>
          <a:r>
            <a:rPr lang="en-US" altLang="zh-TW" sz="3600" b="1" dirty="0">
              <a:solidFill>
                <a:schemeClr val="bg1"/>
              </a:solidFill>
              <a:latin typeface="Times New Roman"/>
              <a:cs typeface="Times New Roman"/>
            </a:rPr>
            <a:t>(ISP)</a:t>
          </a:r>
          <a:endParaRPr lang="en-US" sz="3600" dirty="0">
            <a:solidFill>
              <a:schemeClr val="bg1"/>
            </a:solidFill>
            <a:latin typeface="Times New Roman"/>
            <a:cs typeface="Times New Roman"/>
          </a:endParaRPr>
        </a:p>
      </dgm:t>
    </dgm:pt>
    <dgm:pt modelId="{84B9C6E8-CB9E-4EDD-8622-7BAEDA237FE7}" type="parTrans" cxnId="{2D8197FE-7127-4986-A412-F42718C5C06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4408610-0F94-46ED-BC74-24DD9FB0339C}" type="sibTrans" cxnId="{2D8197FE-7127-4986-A412-F42718C5C06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6334C7E-3E65-49D8-AA0B-5A7EDBE463B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400" b="1" dirty="0">
              <a:solidFill>
                <a:schemeClr val="tx1"/>
              </a:solidFill>
              <a:latin typeface="Times New Roman"/>
              <a:cs typeface="Times New Roman"/>
            </a:rPr>
            <a:t>中醫藥行業培訓資助計劃 </a:t>
          </a:r>
          <a:r>
            <a:rPr lang="en-US" altLang="en-US" sz="2400" b="1" dirty="0">
              <a:solidFill>
                <a:schemeClr val="tx1"/>
              </a:solidFill>
              <a:latin typeface="Times New Roman"/>
              <a:cs typeface="Times New Roman"/>
            </a:rPr>
            <a:t>(B1-1)</a:t>
          </a:r>
        </a:p>
      </dgm:t>
    </dgm:pt>
    <dgm:pt modelId="{A90B376D-E528-4957-8542-1F868056FBE6}" type="parTrans" cxnId="{56B8F6B6-984E-41C6-AF98-7CA41D08D8F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C0F069-14A2-4F5E-BBBB-6DC54FC66074}" type="sibTrans" cxnId="{56B8F6B6-984E-41C6-AF98-7CA41D08D8F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608A9CF-E8C9-401F-8B5D-4AE028EE8061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zh-TW" altLang="zh-TW" sz="2400" b="1">
              <a:solidFill>
                <a:schemeClr val="tx1"/>
              </a:solidFill>
              <a:latin typeface="Times New Roman"/>
              <a:cs typeface="Times New Roman"/>
            </a:rPr>
            <a:t>中醫藥推廣資助計劃</a:t>
          </a:r>
          <a:r>
            <a:rPr lang="en-US" altLang="zh-TW" sz="2400" b="1" dirty="0">
              <a:solidFill>
                <a:schemeClr val="tx1"/>
              </a:solidFill>
              <a:latin typeface="Times New Roman"/>
              <a:cs typeface="Times New Roman"/>
            </a:rPr>
            <a:t> (B1-2)</a:t>
          </a:r>
        </a:p>
      </dgm:t>
    </dgm:pt>
    <dgm:pt modelId="{310F2B4E-B52A-444B-AAE6-D8FAD32B414D}" type="parTrans" cxnId="{9C6BE2DB-BD56-47C0-B14D-AEA7917D8BC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DE8721F-FC9D-4106-8D96-EF583C9A01E2}" type="sibTrans" cxnId="{9C6BE2DB-BD56-47C0-B14D-AEA7917D8BC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B6BAD07-C969-4BEF-8CAD-0594DFED86DD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zh-TW" altLang="en-US" sz="2400" b="1">
              <a:solidFill>
                <a:prstClr val="black"/>
              </a:solidFill>
              <a:latin typeface="Times New Roman"/>
              <a:ea typeface="新細明體" panose="02020500000000000000" pitchFamily="18" charset="-120"/>
              <a:cs typeface="+mn-cs"/>
            </a:rPr>
            <a:t>中醫藥應用調研及研究資助計劃 </a:t>
          </a:r>
          <a:r>
            <a:rPr lang="en-US" altLang="en-US" sz="2400" b="1" dirty="0">
              <a:solidFill>
                <a:prstClr val="black"/>
              </a:solidFill>
              <a:latin typeface="Times New Roman"/>
              <a:ea typeface="新細明體"/>
              <a:cs typeface="+mn-cs"/>
            </a:rPr>
            <a:t>(B2)</a:t>
          </a:r>
          <a:r>
            <a:rPr lang="zh-TW" altLang="en-US" sz="2400" b="1" dirty="0">
              <a:solidFill>
                <a:schemeClr val="tx1"/>
              </a:solidFill>
              <a:latin typeface="Times New Roman"/>
              <a:ea typeface="新細明體" panose="02020500000000000000" pitchFamily="18" charset="-120"/>
              <a:cs typeface="+mn-cs"/>
            </a:rPr>
            <a:t> </a:t>
          </a:r>
          <a:r>
            <a:rPr lang="zh-TW" altLang="en-US" sz="2400" b="1" dirty="0">
              <a:solidFill>
                <a:schemeClr val="tx1"/>
              </a:solidFill>
              <a:latin typeface="Times New Roman"/>
              <a:cs typeface="Times New Roman"/>
            </a:rPr>
            <a:t> </a:t>
          </a:r>
          <a:endParaRPr lang="en-US" altLang="zh-TW" sz="2400" b="1" dirty="0">
            <a:solidFill>
              <a:schemeClr val="tx1"/>
            </a:solidFill>
          </a:endParaRPr>
        </a:p>
      </dgm:t>
    </dgm:pt>
    <dgm:pt modelId="{EE2EDEB9-4DCE-4BC2-9445-18CE4386F0A9}" type="parTrans" cxnId="{1711A3DA-93D2-4785-B7A3-335B0AE6AA6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12229B4-BA57-48C3-AF18-D5B1F7F9879A}" type="sibTrans" cxnId="{1711A3DA-93D2-4785-B7A3-335B0AE6AA6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D7CCEF7-9841-416C-A784-55824ECB0C57}" type="pres">
      <dgm:prSet presAssocID="{6350E54D-97FA-4D5B-BBDA-60B86AF99C8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61FB4AB-A370-4EE0-8D59-EF5C9E882095}" type="pres">
      <dgm:prSet presAssocID="{E3314AA4-4253-49A6-A947-5F901D03C54E}" presName="root1" presStyleCnt="0"/>
      <dgm:spPr/>
    </dgm:pt>
    <dgm:pt modelId="{72B608CD-B094-460F-811F-C6B4E71ECDCE}" type="pres">
      <dgm:prSet presAssocID="{E3314AA4-4253-49A6-A947-5F901D03C54E}" presName="LevelOneTextNode" presStyleLbl="node0" presStyleIdx="0" presStyleCnt="1" custScaleX="163293" custScaleY="136916">
        <dgm:presLayoutVars>
          <dgm:chPref val="3"/>
        </dgm:presLayoutVars>
      </dgm:prSet>
      <dgm:spPr/>
    </dgm:pt>
    <dgm:pt modelId="{7C9614C9-62BC-46EF-B42E-E5D3186550F6}" type="pres">
      <dgm:prSet presAssocID="{E3314AA4-4253-49A6-A947-5F901D03C54E}" presName="level2hierChild" presStyleCnt="0"/>
      <dgm:spPr/>
    </dgm:pt>
    <dgm:pt modelId="{69766052-A5FB-480C-9748-BED96D3D999E}" type="pres">
      <dgm:prSet presAssocID="{A90B376D-E528-4957-8542-1F868056FBE6}" presName="conn2-1" presStyleLbl="parChTrans1D2" presStyleIdx="0" presStyleCnt="3"/>
      <dgm:spPr/>
    </dgm:pt>
    <dgm:pt modelId="{31992F7F-3FF6-49C1-B547-042FAADEA64B}" type="pres">
      <dgm:prSet presAssocID="{A90B376D-E528-4957-8542-1F868056FBE6}" presName="connTx" presStyleLbl="parChTrans1D2" presStyleIdx="0" presStyleCnt="3"/>
      <dgm:spPr/>
    </dgm:pt>
    <dgm:pt modelId="{0679912F-DE09-4FCA-B84C-16D1E37F524F}" type="pres">
      <dgm:prSet presAssocID="{36334C7E-3E65-49D8-AA0B-5A7EDBE463B0}" presName="root2" presStyleCnt="0"/>
      <dgm:spPr/>
    </dgm:pt>
    <dgm:pt modelId="{B0E32946-269D-418B-9E39-B6499F064E49}" type="pres">
      <dgm:prSet presAssocID="{36334C7E-3E65-49D8-AA0B-5A7EDBE463B0}" presName="LevelTwoTextNode" presStyleLbl="node2" presStyleIdx="0" presStyleCnt="3" custScaleX="241544" custScaleY="92383">
        <dgm:presLayoutVars>
          <dgm:chPref val="3"/>
        </dgm:presLayoutVars>
      </dgm:prSet>
      <dgm:spPr/>
    </dgm:pt>
    <dgm:pt modelId="{A2320AEA-7775-4E2A-B3CE-7611BA833BEA}" type="pres">
      <dgm:prSet presAssocID="{36334C7E-3E65-49D8-AA0B-5A7EDBE463B0}" presName="level3hierChild" presStyleCnt="0"/>
      <dgm:spPr/>
    </dgm:pt>
    <dgm:pt modelId="{DCAD7250-7651-486B-BA1F-5C66DD9D8692}" type="pres">
      <dgm:prSet presAssocID="{310F2B4E-B52A-444B-AAE6-D8FAD32B414D}" presName="conn2-1" presStyleLbl="parChTrans1D2" presStyleIdx="1" presStyleCnt="3"/>
      <dgm:spPr/>
    </dgm:pt>
    <dgm:pt modelId="{24A1078A-227F-4CD1-9109-5DAE4F762B26}" type="pres">
      <dgm:prSet presAssocID="{310F2B4E-B52A-444B-AAE6-D8FAD32B414D}" presName="connTx" presStyleLbl="parChTrans1D2" presStyleIdx="1" presStyleCnt="3"/>
      <dgm:spPr/>
    </dgm:pt>
    <dgm:pt modelId="{D1184C0A-053D-4518-B255-C7741660E054}" type="pres">
      <dgm:prSet presAssocID="{D608A9CF-E8C9-401F-8B5D-4AE028EE8061}" presName="root2" presStyleCnt="0"/>
      <dgm:spPr/>
    </dgm:pt>
    <dgm:pt modelId="{A662E587-E46C-497D-AA6A-6168A1D022A0}" type="pres">
      <dgm:prSet presAssocID="{D608A9CF-E8C9-401F-8B5D-4AE028EE8061}" presName="LevelTwoTextNode" presStyleLbl="node2" presStyleIdx="1" presStyleCnt="3" custScaleX="241865" custScaleY="91340" custLinFactNeighborX="3243">
        <dgm:presLayoutVars>
          <dgm:chPref val="3"/>
        </dgm:presLayoutVars>
      </dgm:prSet>
      <dgm:spPr/>
    </dgm:pt>
    <dgm:pt modelId="{67C1A7F2-F623-4E74-89A0-6EE0A925A88A}" type="pres">
      <dgm:prSet presAssocID="{D608A9CF-E8C9-401F-8B5D-4AE028EE8061}" presName="level3hierChild" presStyleCnt="0"/>
      <dgm:spPr/>
    </dgm:pt>
    <dgm:pt modelId="{EC8C922E-D6B7-40B3-B050-DBF92CB4B390}" type="pres">
      <dgm:prSet presAssocID="{EE2EDEB9-4DCE-4BC2-9445-18CE4386F0A9}" presName="conn2-1" presStyleLbl="parChTrans1D2" presStyleIdx="2" presStyleCnt="3"/>
      <dgm:spPr/>
    </dgm:pt>
    <dgm:pt modelId="{A0685A91-CABC-489A-9F7E-7D3933BF788A}" type="pres">
      <dgm:prSet presAssocID="{EE2EDEB9-4DCE-4BC2-9445-18CE4386F0A9}" presName="connTx" presStyleLbl="parChTrans1D2" presStyleIdx="2" presStyleCnt="3"/>
      <dgm:spPr/>
    </dgm:pt>
    <dgm:pt modelId="{91711390-525F-4BE2-8095-1C92998B49F8}" type="pres">
      <dgm:prSet presAssocID="{CB6BAD07-C969-4BEF-8CAD-0594DFED86DD}" presName="root2" presStyleCnt="0"/>
      <dgm:spPr/>
    </dgm:pt>
    <dgm:pt modelId="{08D17238-B605-44B3-9DA3-ED8999928D6B}" type="pres">
      <dgm:prSet presAssocID="{CB6BAD07-C969-4BEF-8CAD-0594DFED86DD}" presName="LevelTwoTextNode" presStyleLbl="node2" presStyleIdx="2" presStyleCnt="3" custScaleX="242049" custScaleY="92383" custLinFactNeighborX="89525">
        <dgm:presLayoutVars>
          <dgm:chPref val="3"/>
        </dgm:presLayoutVars>
      </dgm:prSet>
      <dgm:spPr/>
    </dgm:pt>
    <dgm:pt modelId="{E18C0DCB-04E5-4401-A4B9-D5E7128BA015}" type="pres">
      <dgm:prSet presAssocID="{CB6BAD07-C969-4BEF-8CAD-0594DFED86DD}" presName="level3hierChild" presStyleCnt="0"/>
      <dgm:spPr/>
    </dgm:pt>
  </dgm:ptLst>
  <dgm:cxnLst>
    <dgm:cxn modelId="{181D3D19-94CE-412F-946B-32F599A7BA1D}" type="presOf" srcId="{6350E54D-97FA-4D5B-BBDA-60B86AF99C86}" destId="{BD7CCEF7-9841-416C-A784-55824ECB0C57}" srcOrd="0" destOrd="0" presId="urn:microsoft.com/office/officeart/2005/8/layout/hierarchy2"/>
    <dgm:cxn modelId="{02CBE628-5945-4D9A-858D-38A0EF1FE3CD}" type="presOf" srcId="{EE2EDEB9-4DCE-4BC2-9445-18CE4386F0A9}" destId="{EC8C922E-D6B7-40B3-B050-DBF92CB4B390}" srcOrd="0" destOrd="0" presId="urn:microsoft.com/office/officeart/2005/8/layout/hierarchy2"/>
    <dgm:cxn modelId="{B63AFD3C-6364-4B2C-AA04-6006C0D2A24B}" type="presOf" srcId="{310F2B4E-B52A-444B-AAE6-D8FAD32B414D}" destId="{DCAD7250-7651-486B-BA1F-5C66DD9D8692}" srcOrd="0" destOrd="0" presId="urn:microsoft.com/office/officeart/2005/8/layout/hierarchy2"/>
    <dgm:cxn modelId="{716D8849-ACB3-4450-A4E1-F499BE6C1B1D}" type="presOf" srcId="{310F2B4E-B52A-444B-AAE6-D8FAD32B414D}" destId="{24A1078A-227F-4CD1-9109-5DAE4F762B26}" srcOrd="1" destOrd="0" presId="urn:microsoft.com/office/officeart/2005/8/layout/hierarchy2"/>
    <dgm:cxn modelId="{C8BEE06F-2001-45F3-AF51-A6D63A1D916D}" type="presOf" srcId="{CB6BAD07-C969-4BEF-8CAD-0594DFED86DD}" destId="{08D17238-B605-44B3-9DA3-ED8999928D6B}" srcOrd="0" destOrd="0" presId="urn:microsoft.com/office/officeart/2005/8/layout/hierarchy2"/>
    <dgm:cxn modelId="{9A0BB686-BF6A-4AEF-87F8-34639CC9C060}" type="presOf" srcId="{D608A9CF-E8C9-401F-8B5D-4AE028EE8061}" destId="{A662E587-E46C-497D-AA6A-6168A1D022A0}" srcOrd="0" destOrd="0" presId="urn:microsoft.com/office/officeart/2005/8/layout/hierarchy2"/>
    <dgm:cxn modelId="{CF20ADAC-F0FA-40EE-8396-A2E7BD19D375}" type="presOf" srcId="{36334C7E-3E65-49D8-AA0B-5A7EDBE463B0}" destId="{B0E32946-269D-418B-9E39-B6499F064E49}" srcOrd="0" destOrd="0" presId="urn:microsoft.com/office/officeart/2005/8/layout/hierarchy2"/>
    <dgm:cxn modelId="{56B8F6B6-984E-41C6-AF98-7CA41D08D8FA}" srcId="{E3314AA4-4253-49A6-A947-5F901D03C54E}" destId="{36334C7E-3E65-49D8-AA0B-5A7EDBE463B0}" srcOrd="0" destOrd="0" parTransId="{A90B376D-E528-4957-8542-1F868056FBE6}" sibTransId="{77C0F069-14A2-4F5E-BBBB-6DC54FC66074}"/>
    <dgm:cxn modelId="{944F60B9-7C0D-4451-A9C6-A90061D7F6FD}" type="presOf" srcId="{E3314AA4-4253-49A6-A947-5F901D03C54E}" destId="{72B608CD-B094-460F-811F-C6B4E71ECDCE}" srcOrd="0" destOrd="0" presId="urn:microsoft.com/office/officeart/2005/8/layout/hierarchy2"/>
    <dgm:cxn modelId="{1A2CF0C4-0FE1-4707-8CDC-1BE0CD8B32BF}" type="presOf" srcId="{EE2EDEB9-4DCE-4BC2-9445-18CE4386F0A9}" destId="{A0685A91-CABC-489A-9F7E-7D3933BF788A}" srcOrd="1" destOrd="0" presId="urn:microsoft.com/office/officeart/2005/8/layout/hierarchy2"/>
    <dgm:cxn modelId="{1711A3DA-93D2-4785-B7A3-335B0AE6AA61}" srcId="{E3314AA4-4253-49A6-A947-5F901D03C54E}" destId="{CB6BAD07-C969-4BEF-8CAD-0594DFED86DD}" srcOrd="2" destOrd="0" parTransId="{EE2EDEB9-4DCE-4BC2-9445-18CE4386F0A9}" sibTransId="{312229B4-BA57-48C3-AF18-D5B1F7F9879A}"/>
    <dgm:cxn modelId="{9C6BE2DB-BD56-47C0-B14D-AEA7917D8BC4}" srcId="{E3314AA4-4253-49A6-A947-5F901D03C54E}" destId="{D608A9CF-E8C9-401F-8B5D-4AE028EE8061}" srcOrd="1" destOrd="0" parTransId="{310F2B4E-B52A-444B-AAE6-D8FAD32B414D}" sibTransId="{DDE8721F-FC9D-4106-8D96-EF583C9A01E2}"/>
    <dgm:cxn modelId="{4181ACDF-F43E-45D0-8F41-C32E749720BC}" type="presOf" srcId="{A90B376D-E528-4957-8542-1F868056FBE6}" destId="{31992F7F-3FF6-49C1-B547-042FAADEA64B}" srcOrd="1" destOrd="0" presId="urn:microsoft.com/office/officeart/2005/8/layout/hierarchy2"/>
    <dgm:cxn modelId="{616629F9-E41A-44D5-9FB3-6F8590F43032}" type="presOf" srcId="{A90B376D-E528-4957-8542-1F868056FBE6}" destId="{69766052-A5FB-480C-9748-BED96D3D999E}" srcOrd="0" destOrd="0" presId="urn:microsoft.com/office/officeart/2005/8/layout/hierarchy2"/>
    <dgm:cxn modelId="{2D8197FE-7127-4986-A412-F42718C5C06A}" srcId="{6350E54D-97FA-4D5B-BBDA-60B86AF99C86}" destId="{E3314AA4-4253-49A6-A947-5F901D03C54E}" srcOrd="0" destOrd="0" parTransId="{84B9C6E8-CB9E-4EDD-8622-7BAEDA237FE7}" sibTransId="{84408610-0F94-46ED-BC74-24DD9FB0339C}"/>
    <dgm:cxn modelId="{BBEA5995-3385-4513-A0F4-610B422D345B}" type="presParOf" srcId="{BD7CCEF7-9841-416C-A784-55824ECB0C57}" destId="{961FB4AB-A370-4EE0-8D59-EF5C9E882095}" srcOrd="0" destOrd="0" presId="urn:microsoft.com/office/officeart/2005/8/layout/hierarchy2"/>
    <dgm:cxn modelId="{ACC91725-12EF-45FB-9243-AA82D9B6609E}" type="presParOf" srcId="{961FB4AB-A370-4EE0-8D59-EF5C9E882095}" destId="{72B608CD-B094-460F-811F-C6B4E71ECDCE}" srcOrd="0" destOrd="0" presId="urn:microsoft.com/office/officeart/2005/8/layout/hierarchy2"/>
    <dgm:cxn modelId="{2E18BA5E-4D40-4AE8-B449-297BE823148D}" type="presParOf" srcId="{961FB4AB-A370-4EE0-8D59-EF5C9E882095}" destId="{7C9614C9-62BC-46EF-B42E-E5D3186550F6}" srcOrd="1" destOrd="0" presId="urn:microsoft.com/office/officeart/2005/8/layout/hierarchy2"/>
    <dgm:cxn modelId="{21917017-3161-4FAE-9B68-A42D7F209658}" type="presParOf" srcId="{7C9614C9-62BC-46EF-B42E-E5D3186550F6}" destId="{69766052-A5FB-480C-9748-BED96D3D999E}" srcOrd="0" destOrd="0" presId="urn:microsoft.com/office/officeart/2005/8/layout/hierarchy2"/>
    <dgm:cxn modelId="{A5F8A4C7-BE80-46E2-B350-A9EB5DD2D9C0}" type="presParOf" srcId="{69766052-A5FB-480C-9748-BED96D3D999E}" destId="{31992F7F-3FF6-49C1-B547-042FAADEA64B}" srcOrd="0" destOrd="0" presId="urn:microsoft.com/office/officeart/2005/8/layout/hierarchy2"/>
    <dgm:cxn modelId="{9E7D014E-9AB6-4C67-B9D8-883D81320632}" type="presParOf" srcId="{7C9614C9-62BC-46EF-B42E-E5D3186550F6}" destId="{0679912F-DE09-4FCA-B84C-16D1E37F524F}" srcOrd="1" destOrd="0" presId="urn:microsoft.com/office/officeart/2005/8/layout/hierarchy2"/>
    <dgm:cxn modelId="{7BCF2A4B-643E-4E65-BCC1-C07A69856164}" type="presParOf" srcId="{0679912F-DE09-4FCA-B84C-16D1E37F524F}" destId="{B0E32946-269D-418B-9E39-B6499F064E49}" srcOrd="0" destOrd="0" presId="urn:microsoft.com/office/officeart/2005/8/layout/hierarchy2"/>
    <dgm:cxn modelId="{40892C17-4851-410E-A5F6-8143FCE0482C}" type="presParOf" srcId="{0679912F-DE09-4FCA-B84C-16D1E37F524F}" destId="{A2320AEA-7775-4E2A-B3CE-7611BA833BEA}" srcOrd="1" destOrd="0" presId="urn:microsoft.com/office/officeart/2005/8/layout/hierarchy2"/>
    <dgm:cxn modelId="{33C76EFF-BD4D-4134-90B2-8FD65C09CB38}" type="presParOf" srcId="{7C9614C9-62BC-46EF-B42E-E5D3186550F6}" destId="{DCAD7250-7651-486B-BA1F-5C66DD9D8692}" srcOrd="2" destOrd="0" presId="urn:microsoft.com/office/officeart/2005/8/layout/hierarchy2"/>
    <dgm:cxn modelId="{145DFBB9-518D-48BA-B412-7F580123352C}" type="presParOf" srcId="{DCAD7250-7651-486B-BA1F-5C66DD9D8692}" destId="{24A1078A-227F-4CD1-9109-5DAE4F762B26}" srcOrd="0" destOrd="0" presId="urn:microsoft.com/office/officeart/2005/8/layout/hierarchy2"/>
    <dgm:cxn modelId="{B1BCA462-A07E-442B-BFE2-F79BA9FD9318}" type="presParOf" srcId="{7C9614C9-62BC-46EF-B42E-E5D3186550F6}" destId="{D1184C0A-053D-4518-B255-C7741660E054}" srcOrd="3" destOrd="0" presId="urn:microsoft.com/office/officeart/2005/8/layout/hierarchy2"/>
    <dgm:cxn modelId="{A48C7302-1879-47C5-9D5A-846D3A03B589}" type="presParOf" srcId="{D1184C0A-053D-4518-B255-C7741660E054}" destId="{A662E587-E46C-497D-AA6A-6168A1D022A0}" srcOrd="0" destOrd="0" presId="urn:microsoft.com/office/officeart/2005/8/layout/hierarchy2"/>
    <dgm:cxn modelId="{9FB04CC0-83CA-4DF2-B8B4-3A15C480C4D1}" type="presParOf" srcId="{D1184C0A-053D-4518-B255-C7741660E054}" destId="{67C1A7F2-F623-4E74-89A0-6EE0A925A88A}" srcOrd="1" destOrd="0" presId="urn:microsoft.com/office/officeart/2005/8/layout/hierarchy2"/>
    <dgm:cxn modelId="{EC7D41AB-46DE-44FE-8172-D2263D7CFC2A}" type="presParOf" srcId="{7C9614C9-62BC-46EF-B42E-E5D3186550F6}" destId="{EC8C922E-D6B7-40B3-B050-DBF92CB4B390}" srcOrd="4" destOrd="0" presId="urn:microsoft.com/office/officeart/2005/8/layout/hierarchy2"/>
    <dgm:cxn modelId="{C1CB89E9-B5DB-4BF2-8114-8F3E9081933E}" type="presParOf" srcId="{EC8C922E-D6B7-40B3-B050-DBF92CB4B390}" destId="{A0685A91-CABC-489A-9F7E-7D3933BF788A}" srcOrd="0" destOrd="0" presId="urn:microsoft.com/office/officeart/2005/8/layout/hierarchy2"/>
    <dgm:cxn modelId="{E30E882E-817E-4BAB-AFF5-BF1B2698BEE9}" type="presParOf" srcId="{7C9614C9-62BC-46EF-B42E-E5D3186550F6}" destId="{91711390-525F-4BE2-8095-1C92998B49F8}" srcOrd="5" destOrd="0" presId="urn:microsoft.com/office/officeart/2005/8/layout/hierarchy2"/>
    <dgm:cxn modelId="{A39CB392-A16A-4A8A-A523-A3696012BFC1}" type="presParOf" srcId="{91711390-525F-4BE2-8095-1C92998B49F8}" destId="{08D17238-B605-44B3-9DA3-ED8999928D6B}" srcOrd="0" destOrd="0" presId="urn:microsoft.com/office/officeart/2005/8/layout/hierarchy2"/>
    <dgm:cxn modelId="{A247694F-439A-47D5-9959-4A3F40BF127D}" type="presParOf" srcId="{91711390-525F-4BE2-8095-1C92998B49F8}" destId="{E18C0DCB-04E5-4401-A4B9-D5E7128BA01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50E54D-97FA-4D5B-BBDA-60B86AF99C86}" type="doc">
      <dgm:prSet loTypeId="urn:microsoft.com/office/officeart/2005/8/layout/hierarchy2" loCatId="hierarchy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E3314AA4-4253-49A6-A947-5F901D03C54E}">
      <dgm:prSet phldrT="[Text]" custT="1"/>
      <dgm:spPr/>
      <dgm:t>
        <a:bodyPr/>
        <a:lstStyle/>
        <a:p>
          <a:r>
            <a:rPr lang="zh-TW" sz="3200" b="1" dirty="0"/>
            <a:t>中醫藥資源</a:t>
          </a:r>
          <a:endParaRPr lang="en-HK" altLang="zh-TW" sz="3200" b="1" dirty="0"/>
        </a:p>
        <a:p>
          <a:r>
            <a:rPr lang="zh-TW" sz="3200" dirty="0"/>
            <a:t>及</a:t>
          </a:r>
          <a:endParaRPr lang="en-HK" altLang="zh-TW" sz="3200" dirty="0"/>
        </a:p>
        <a:p>
          <a:r>
            <a:rPr lang="zh-TW" sz="3200" dirty="0"/>
            <a:t>參考文件</a:t>
          </a:r>
          <a:endParaRPr lang="en-US" sz="3200" dirty="0">
            <a:latin typeface="Times New Roman"/>
            <a:cs typeface="Times New Roman"/>
          </a:endParaRPr>
        </a:p>
      </dgm:t>
    </dgm:pt>
    <dgm:pt modelId="{84B9C6E8-CB9E-4EDD-8622-7BAEDA237FE7}" type="parTrans" cxnId="{2D8197FE-7127-4986-A412-F42718C5C06A}">
      <dgm:prSet/>
      <dgm:spPr/>
      <dgm:t>
        <a:bodyPr/>
        <a:lstStyle/>
        <a:p>
          <a:endParaRPr lang="en-US"/>
        </a:p>
      </dgm:t>
    </dgm:pt>
    <dgm:pt modelId="{84408610-0F94-46ED-BC74-24DD9FB0339C}" type="sibTrans" cxnId="{2D8197FE-7127-4986-A412-F42718C5C06A}">
      <dgm:prSet/>
      <dgm:spPr/>
      <dgm:t>
        <a:bodyPr/>
        <a:lstStyle/>
        <a:p>
          <a:endParaRPr lang="en-US"/>
        </a:p>
      </dgm:t>
    </dgm:pt>
    <dgm:pt modelId="{36334C7E-3E65-49D8-AA0B-5A7EDBE463B0}">
      <dgm:prSet phldrT="[Text]" custT="1"/>
      <dgm:spPr/>
      <dgm:t>
        <a:bodyPr/>
        <a:lstStyle/>
        <a:p>
          <a:pPr algn="ctr" rtl="0"/>
          <a:r>
            <a:rPr lang="zh-TW" sz="2000" dirty="0"/>
            <a:t>藥典</a:t>
          </a:r>
          <a:r>
            <a:rPr lang="zh-CN" altLang="en-US" sz="2000" dirty="0"/>
            <a:t>：</a:t>
          </a:r>
          <a:br>
            <a:rPr lang="en-HK" altLang="zh-CN" sz="2000" dirty="0"/>
          </a:br>
          <a:r>
            <a:rPr lang="zh-TW" sz="2000" dirty="0"/>
            <a:t>包中國藥典</a:t>
          </a:r>
          <a:r>
            <a:rPr lang="en-HK" sz="2000" dirty="0"/>
            <a:t>CP</a:t>
          </a:r>
          <a:r>
            <a:rPr lang="zh-TW" sz="2000" dirty="0"/>
            <a:t>，英國藥典</a:t>
          </a:r>
          <a:r>
            <a:rPr lang="en-HK" sz="2000" dirty="0"/>
            <a:t> BP</a:t>
          </a:r>
          <a:r>
            <a:rPr lang="zh-TW" sz="2000" dirty="0"/>
            <a:t>，美國藥典</a:t>
          </a:r>
          <a:r>
            <a:rPr lang="en-HK" sz="2000" dirty="0"/>
            <a:t>USP</a:t>
          </a:r>
          <a:endParaRPr lang="zh-TW" altLang="en-US" sz="2000" dirty="0">
            <a:latin typeface="Times New Roman"/>
            <a:cs typeface="Times New Roman"/>
          </a:endParaRPr>
        </a:p>
      </dgm:t>
    </dgm:pt>
    <dgm:pt modelId="{A90B376D-E528-4957-8542-1F868056FBE6}" type="parTrans" cxnId="{56B8F6B6-984E-41C6-AF98-7CA41D08D8FA}">
      <dgm:prSet/>
      <dgm:spPr/>
      <dgm:t>
        <a:bodyPr/>
        <a:lstStyle/>
        <a:p>
          <a:endParaRPr lang="en-US"/>
        </a:p>
      </dgm:t>
    </dgm:pt>
    <dgm:pt modelId="{77C0F069-14A2-4F5E-BBBB-6DC54FC66074}" type="sibTrans" cxnId="{56B8F6B6-984E-41C6-AF98-7CA41D08D8FA}">
      <dgm:prSet/>
      <dgm:spPr/>
      <dgm:t>
        <a:bodyPr/>
        <a:lstStyle/>
        <a:p>
          <a:endParaRPr lang="en-US"/>
        </a:p>
      </dgm:t>
    </dgm:pt>
    <dgm:pt modelId="{D608A9CF-E8C9-401F-8B5D-4AE028EE8061}">
      <dgm:prSet custT="1"/>
      <dgm:spPr/>
      <dgm:t>
        <a:bodyPr/>
        <a:lstStyle/>
        <a:p>
          <a:r>
            <a:rPr lang="zh-TW" sz="2000" dirty="0"/>
            <a:t>中醫藥相關數據庫</a:t>
          </a:r>
          <a:r>
            <a:rPr lang="zh-CN" altLang="en-US" sz="2000" dirty="0"/>
            <a:t>：</a:t>
          </a:r>
          <a:br>
            <a:rPr lang="en-HK" altLang="zh-CN" sz="2000" dirty="0"/>
          </a:br>
          <a:r>
            <a:rPr lang="en-HK" sz="2000" dirty="0"/>
            <a:t>CNKI</a:t>
          </a:r>
          <a:r>
            <a:rPr lang="zh-TW" sz="2000" dirty="0"/>
            <a:t>中國知網、萬方數據庫、華藝線上圖書館</a:t>
          </a:r>
          <a:r>
            <a:rPr lang="zh-HK" sz="2000" dirty="0"/>
            <a:t>等</a:t>
          </a:r>
          <a:endParaRPr lang="en-US" sz="2000" dirty="0">
            <a:latin typeface="Times New Roman"/>
            <a:cs typeface="Times New Roman"/>
          </a:endParaRPr>
        </a:p>
      </dgm:t>
    </dgm:pt>
    <dgm:pt modelId="{310F2B4E-B52A-444B-AAE6-D8FAD32B414D}" type="parTrans" cxnId="{9C6BE2DB-BD56-47C0-B14D-AEA7917D8BC4}">
      <dgm:prSet/>
      <dgm:spPr/>
      <dgm:t>
        <a:bodyPr/>
        <a:lstStyle/>
        <a:p>
          <a:endParaRPr lang="en-US"/>
        </a:p>
      </dgm:t>
    </dgm:pt>
    <dgm:pt modelId="{DDE8721F-FC9D-4106-8D96-EF583C9A01E2}" type="sibTrans" cxnId="{9C6BE2DB-BD56-47C0-B14D-AEA7917D8BC4}">
      <dgm:prSet/>
      <dgm:spPr/>
      <dgm:t>
        <a:bodyPr/>
        <a:lstStyle/>
        <a:p>
          <a:endParaRPr lang="en-US"/>
        </a:p>
      </dgm:t>
    </dgm:pt>
    <dgm:pt modelId="{D578AE47-000D-4D3A-B7BF-2496FCF6E2C5}">
      <dgm:prSet custT="1"/>
      <dgm:spPr/>
      <dgm:t>
        <a:bodyPr/>
        <a:lstStyle/>
        <a:p>
          <a:r>
            <a:rPr lang="zh-TW" sz="2000" dirty="0"/>
            <a:t>中醫藥政策法規、製藥生產質量管理規範文件（</a:t>
          </a:r>
          <a:r>
            <a:rPr lang="en-HK" sz="2000" dirty="0"/>
            <a:t>GMP SOP</a:t>
          </a:r>
          <a:r>
            <a:rPr lang="zh-TW" sz="2000" dirty="0"/>
            <a:t>）等</a:t>
          </a:r>
          <a:endParaRPr lang="en-US" sz="2000" dirty="0">
            <a:latin typeface="Times New Roman"/>
            <a:cs typeface="Times New Roman"/>
          </a:endParaRPr>
        </a:p>
      </dgm:t>
    </dgm:pt>
    <dgm:pt modelId="{1F07FA72-C4B7-40AE-AD04-591C74166148}" type="parTrans" cxnId="{384BC6E9-48FA-49F9-B836-C44E24FB8E94}">
      <dgm:prSet/>
      <dgm:spPr/>
      <dgm:t>
        <a:bodyPr/>
        <a:lstStyle/>
        <a:p>
          <a:endParaRPr lang="en-US"/>
        </a:p>
      </dgm:t>
    </dgm:pt>
    <dgm:pt modelId="{DFFF1F72-66F0-4B85-A15B-F7E69498ED7F}" type="sibTrans" cxnId="{384BC6E9-48FA-49F9-B836-C44E24FB8E94}">
      <dgm:prSet/>
      <dgm:spPr/>
      <dgm:t>
        <a:bodyPr/>
        <a:lstStyle/>
        <a:p>
          <a:endParaRPr lang="en-US"/>
        </a:p>
      </dgm:t>
    </dgm:pt>
    <dgm:pt modelId="{CB6BAD07-C969-4BEF-8CAD-0594DFED86DD}">
      <dgm:prSet custT="1"/>
      <dgm:spPr/>
      <dgm:t>
        <a:bodyPr/>
        <a:lstStyle/>
        <a:p>
          <a:r>
            <a:rPr lang="zh-HK" sz="2000" kern="1200" dirty="0"/>
            <a:t>免費註冊</a:t>
          </a:r>
          <a:r>
            <a:rPr lang="zh-TW" sz="2000" kern="1200" dirty="0"/>
            <a:t>成爲「中醫藥資源平台」會員</a:t>
          </a:r>
          <a:r>
            <a:rPr lang="zh-CN" altLang="en-US" sz="2000" kern="1200" dirty="0"/>
            <a:t>：</a:t>
          </a:r>
          <a:br>
            <a:rPr lang="en-HK" altLang="zh-CN" sz="2000" kern="1200" dirty="0"/>
          </a:br>
          <a:r>
            <a:rPr lang="zh-TW" sz="2000" kern="1200" dirty="0"/>
            <a:t>平台通訊</a:t>
          </a:r>
          <a:r>
            <a:rPr lang="en-HK" altLang="zh-TW" sz="2000" kern="1200" dirty="0"/>
            <a:t> - </a:t>
          </a:r>
          <a:r>
            <a:rPr lang="zh-TW" sz="2000" kern="1200" dirty="0"/>
            <a:t>中醫藥發展基金及行業活動的最新消息</a:t>
          </a:r>
          <a:endParaRPr lang="en-US" altLang="zh-TW" sz="2000" kern="1200" dirty="0">
            <a:latin typeface="Times New Roman"/>
            <a:ea typeface="新細明體"/>
            <a:cs typeface="+mn-cs"/>
          </a:endParaRPr>
        </a:p>
      </dgm:t>
    </dgm:pt>
    <dgm:pt modelId="{EE2EDEB9-4DCE-4BC2-9445-18CE4386F0A9}" type="parTrans" cxnId="{1711A3DA-93D2-4785-B7A3-335B0AE6AA61}">
      <dgm:prSet/>
      <dgm:spPr/>
      <dgm:t>
        <a:bodyPr/>
        <a:lstStyle/>
        <a:p>
          <a:endParaRPr lang="en-US"/>
        </a:p>
      </dgm:t>
    </dgm:pt>
    <dgm:pt modelId="{312229B4-BA57-48C3-AF18-D5B1F7F9879A}" type="sibTrans" cxnId="{1711A3DA-93D2-4785-B7A3-335B0AE6AA61}">
      <dgm:prSet/>
      <dgm:spPr/>
      <dgm:t>
        <a:bodyPr/>
        <a:lstStyle/>
        <a:p>
          <a:endParaRPr lang="en-US"/>
        </a:p>
      </dgm:t>
    </dgm:pt>
    <dgm:pt modelId="{BD7CCEF7-9841-416C-A784-55824ECB0C57}" type="pres">
      <dgm:prSet presAssocID="{6350E54D-97FA-4D5B-BBDA-60B86AF99C8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61FB4AB-A370-4EE0-8D59-EF5C9E882095}" type="pres">
      <dgm:prSet presAssocID="{E3314AA4-4253-49A6-A947-5F901D03C54E}" presName="root1" presStyleCnt="0"/>
      <dgm:spPr/>
    </dgm:pt>
    <dgm:pt modelId="{72B608CD-B094-460F-811F-C6B4E71ECDCE}" type="pres">
      <dgm:prSet presAssocID="{E3314AA4-4253-49A6-A947-5F901D03C54E}" presName="LevelOneTextNode" presStyleLbl="node0" presStyleIdx="0" presStyleCnt="1" custScaleX="144905" custScaleY="204439">
        <dgm:presLayoutVars>
          <dgm:chPref val="3"/>
        </dgm:presLayoutVars>
      </dgm:prSet>
      <dgm:spPr/>
    </dgm:pt>
    <dgm:pt modelId="{7C9614C9-62BC-46EF-B42E-E5D3186550F6}" type="pres">
      <dgm:prSet presAssocID="{E3314AA4-4253-49A6-A947-5F901D03C54E}" presName="level2hierChild" presStyleCnt="0"/>
      <dgm:spPr/>
    </dgm:pt>
    <dgm:pt modelId="{69766052-A5FB-480C-9748-BED96D3D999E}" type="pres">
      <dgm:prSet presAssocID="{A90B376D-E528-4957-8542-1F868056FBE6}" presName="conn2-1" presStyleLbl="parChTrans1D2" presStyleIdx="0" presStyleCnt="4"/>
      <dgm:spPr/>
    </dgm:pt>
    <dgm:pt modelId="{31992F7F-3FF6-49C1-B547-042FAADEA64B}" type="pres">
      <dgm:prSet presAssocID="{A90B376D-E528-4957-8542-1F868056FBE6}" presName="connTx" presStyleLbl="parChTrans1D2" presStyleIdx="0" presStyleCnt="4"/>
      <dgm:spPr/>
    </dgm:pt>
    <dgm:pt modelId="{0679912F-DE09-4FCA-B84C-16D1E37F524F}" type="pres">
      <dgm:prSet presAssocID="{36334C7E-3E65-49D8-AA0B-5A7EDBE463B0}" presName="root2" presStyleCnt="0"/>
      <dgm:spPr/>
    </dgm:pt>
    <dgm:pt modelId="{B0E32946-269D-418B-9E39-B6499F064E49}" type="pres">
      <dgm:prSet presAssocID="{36334C7E-3E65-49D8-AA0B-5A7EDBE463B0}" presName="LevelTwoTextNode" presStyleLbl="node2" presStyleIdx="0" presStyleCnt="4" custScaleX="244460" custScaleY="92383" custLinFactNeighborX="4698" custLinFactNeighborY="-228">
        <dgm:presLayoutVars>
          <dgm:chPref val="3"/>
        </dgm:presLayoutVars>
      </dgm:prSet>
      <dgm:spPr/>
    </dgm:pt>
    <dgm:pt modelId="{A2320AEA-7775-4E2A-B3CE-7611BA833BEA}" type="pres">
      <dgm:prSet presAssocID="{36334C7E-3E65-49D8-AA0B-5A7EDBE463B0}" presName="level3hierChild" presStyleCnt="0"/>
      <dgm:spPr/>
    </dgm:pt>
    <dgm:pt modelId="{DCAD7250-7651-486B-BA1F-5C66DD9D8692}" type="pres">
      <dgm:prSet presAssocID="{310F2B4E-B52A-444B-AAE6-D8FAD32B414D}" presName="conn2-1" presStyleLbl="parChTrans1D2" presStyleIdx="1" presStyleCnt="4"/>
      <dgm:spPr/>
    </dgm:pt>
    <dgm:pt modelId="{24A1078A-227F-4CD1-9109-5DAE4F762B26}" type="pres">
      <dgm:prSet presAssocID="{310F2B4E-B52A-444B-AAE6-D8FAD32B414D}" presName="connTx" presStyleLbl="parChTrans1D2" presStyleIdx="1" presStyleCnt="4"/>
      <dgm:spPr/>
    </dgm:pt>
    <dgm:pt modelId="{D1184C0A-053D-4518-B255-C7741660E054}" type="pres">
      <dgm:prSet presAssocID="{D608A9CF-E8C9-401F-8B5D-4AE028EE8061}" presName="root2" presStyleCnt="0"/>
      <dgm:spPr/>
    </dgm:pt>
    <dgm:pt modelId="{A662E587-E46C-497D-AA6A-6168A1D022A0}" type="pres">
      <dgm:prSet presAssocID="{D608A9CF-E8C9-401F-8B5D-4AE028EE8061}" presName="LevelTwoTextNode" presStyleLbl="node2" presStyleIdx="1" presStyleCnt="4" custScaleX="246242" custScaleY="91340" custLinFactNeighborX="3243">
        <dgm:presLayoutVars>
          <dgm:chPref val="3"/>
        </dgm:presLayoutVars>
      </dgm:prSet>
      <dgm:spPr/>
    </dgm:pt>
    <dgm:pt modelId="{67C1A7F2-F623-4E74-89A0-6EE0A925A88A}" type="pres">
      <dgm:prSet presAssocID="{D608A9CF-E8C9-401F-8B5D-4AE028EE8061}" presName="level3hierChild" presStyleCnt="0"/>
      <dgm:spPr/>
    </dgm:pt>
    <dgm:pt modelId="{74D94B9E-C4F9-446E-9435-30F5C951EF6F}" type="pres">
      <dgm:prSet presAssocID="{1F07FA72-C4B7-40AE-AD04-591C74166148}" presName="conn2-1" presStyleLbl="parChTrans1D2" presStyleIdx="2" presStyleCnt="4"/>
      <dgm:spPr/>
    </dgm:pt>
    <dgm:pt modelId="{399353E8-7739-4C5E-B0B6-8828386EE490}" type="pres">
      <dgm:prSet presAssocID="{1F07FA72-C4B7-40AE-AD04-591C74166148}" presName="connTx" presStyleLbl="parChTrans1D2" presStyleIdx="2" presStyleCnt="4"/>
      <dgm:spPr/>
    </dgm:pt>
    <dgm:pt modelId="{66BBC6ED-2586-4F82-B251-87D91161738F}" type="pres">
      <dgm:prSet presAssocID="{D578AE47-000D-4D3A-B7BF-2496FCF6E2C5}" presName="root2" presStyleCnt="0"/>
      <dgm:spPr/>
    </dgm:pt>
    <dgm:pt modelId="{28AA177F-B0B0-4E9F-BC52-766B5A4F6570}" type="pres">
      <dgm:prSet presAssocID="{D578AE47-000D-4D3A-B7BF-2496FCF6E2C5}" presName="LevelTwoTextNode" presStyleLbl="node2" presStyleIdx="2" presStyleCnt="4" custScaleX="249551" custScaleY="92580">
        <dgm:presLayoutVars>
          <dgm:chPref val="3"/>
        </dgm:presLayoutVars>
      </dgm:prSet>
      <dgm:spPr/>
    </dgm:pt>
    <dgm:pt modelId="{6F34299B-729A-4E8E-A3CE-6357380444CA}" type="pres">
      <dgm:prSet presAssocID="{D578AE47-000D-4D3A-B7BF-2496FCF6E2C5}" presName="level3hierChild" presStyleCnt="0"/>
      <dgm:spPr/>
    </dgm:pt>
    <dgm:pt modelId="{EC8C922E-D6B7-40B3-B050-DBF92CB4B390}" type="pres">
      <dgm:prSet presAssocID="{EE2EDEB9-4DCE-4BC2-9445-18CE4386F0A9}" presName="conn2-1" presStyleLbl="parChTrans1D2" presStyleIdx="3" presStyleCnt="4"/>
      <dgm:spPr/>
    </dgm:pt>
    <dgm:pt modelId="{A0685A91-CABC-489A-9F7E-7D3933BF788A}" type="pres">
      <dgm:prSet presAssocID="{EE2EDEB9-4DCE-4BC2-9445-18CE4386F0A9}" presName="connTx" presStyleLbl="parChTrans1D2" presStyleIdx="3" presStyleCnt="4"/>
      <dgm:spPr/>
    </dgm:pt>
    <dgm:pt modelId="{91711390-525F-4BE2-8095-1C92998B49F8}" type="pres">
      <dgm:prSet presAssocID="{CB6BAD07-C969-4BEF-8CAD-0594DFED86DD}" presName="root2" presStyleCnt="0"/>
      <dgm:spPr/>
    </dgm:pt>
    <dgm:pt modelId="{08D17238-B605-44B3-9DA3-ED8999928D6B}" type="pres">
      <dgm:prSet presAssocID="{CB6BAD07-C969-4BEF-8CAD-0594DFED86DD}" presName="LevelTwoTextNode" presStyleLbl="node2" presStyleIdx="3" presStyleCnt="4" custScaleX="248919" custScaleY="92383">
        <dgm:presLayoutVars>
          <dgm:chPref val="3"/>
        </dgm:presLayoutVars>
      </dgm:prSet>
      <dgm:spPr/>
    </dgm:pt>
    <dgm:pt modelId="{E18C0DCB-04E5-4401-A4B9-D5E7128BA015}" type="pres">
      <dgm:prSet presAssocID="{CB6BAD07-C969-4BEF-8CAD-0594DFED86DD}" presName="level3hierChild" presStyleCnt="0"/>
      <dgm:spPr/>
    </dgm:pt>
  </dgm:ptLst>
  <dgm:cxnLst>
    <dgm:cxn modelId="{D09D7112-6138-41FE-B2D0-5A8A9B0B7E67}" type="presOf" srcId="{36334C7E-3E65-49D8-AA0B-5A7EDBE463B0}" destId="{B0E32946-269D-418B-9E39-B6499F064E49}" srcOrd="0" destOrd="0" presId="urn:microsoft.com/office/officeart/2005/8/layout/hierarchy2"/>
    <dgm:cxn modelId="{67CF591F-552D-4AF5-9CDC-E2F2D5083E3A}" type="presOf" srcId="{D608A9CF-E8C9-401F-8B5D-4AE028EE8061}" destId="{A662E587-E46C-497D-AA6A-6168A1D022A0}" srcOrd="0" destOrd="0" presId="urn:microsoft.com/office/officeart/2005/8/layout/hierarchy2"/>
    <dgm:cxn modelId="{3A7E7726-5566-479B-9916-88DE48C9640F}" type="presOf" srcId="{EE2EDEB9-4DCE-4BC2-9445-18CE4386F0A9}" destId="{A0685A91-CABC-489A-9F7E-7D3933BF788A}" srcOrd="1" destOrd="0" presId="urn:microsoft.com/office/officeart/2005/8/layout/hierarchy2"/>
    <dgm:cxn modelId="{90634635-875E-4DA0-9AF3-1093CD02EEAE}" type="presOf" srcId="{D578AE47-000D-4D3A-B7BF-2496FCF6E2C5}" destId="{28AA177F-B0B0-4E9F-BC52-766B5A4F6570}" srcOrd="0" destOrd="0" presId="urn:microsoft.com/office/officeart/2005/8/layout/hierarchy2"/>
    <dgm:cxn modelId="{6F36D05C-F05D-49A0-B740-4401A1EB1B5D}" type="presOf" srcId="{A90B376D-E528-4957-8542-1F868056FBE6}" destId="{31992F7F-3FF6-49C1-B547-042FAADEA64B}" srcOrd="1" destOrd="0" presId="urn:microsoft.com/office/officeart/2005/8/layout/hierarchy2"/>
    <dgm:cxn modelId="{AA306F46-8E1F-41A1-B2D9-FAE20E93B9FC}" type="presOf" srcId="{A90B376D-E528-4957-8542-1F868056FBE6}" destId="{69766052-A5FB-480C-9748-BED96D3D999E}" srcOrd="0" destOrd="0" presId="urn:microsoft.com/office/officeart/2005/8/layout/hierarchy2"/>
    <dgm:cxn modelId="{ADE68566-2C3B-4D6E-83B1-B16EFEE32F73}" type="presOf" srcId="{1F07FA72-C4B7-40AE-AD04-591C74166148}" destId="{74D94B9E-C4F9-446E-9435-30F5C951EF6F}" srcOrd="0" destOrd="0" presId="urn:microsoft.com/office/officeart/2005/8/layout/hierarchy2"/>
    <dgm:cxn modelId="{FEFED24E-A22F-422D-86B1-71FF69AB69AF}" type="presOf" srcId="{1F07FA72-C4B7-40AE-AD04-591C74166148}" destId="{399353E8-7739-4C5E-B0B6-8828386EE490}" srcOrd="1" destOrd="0" presId="urn:microsoft.com/office/officeart/2005/8/layout/hierarchy2"/>
    <dgm:cxn modelId="{8596717A-E540-43B3-9F26-8A2F97AECF0B}" type="presOf" srcId="{6350E54D-97FA-4D5B-BBDA-60B86AF99C86}" destId="{BD7CCEF7-9841-416C-A784-55824ECB0C57}" srcOrd="0" destOrd="0" presId="urn:microsoft.com/office/officeart/2005/8/layout/hierarchy2"/>
    <dgm:cxn modelId="{01055B93-0F85-4945-92C5-4C3B26321A1A}" type="presOf" srcId="{EE2EDEB9-4DCE-4BC2-9445-18CE4386F0A9}" destId="{EC8C922E-D6B7-40B3-B050-DBF92CB4B390}" srcOrd="0" destOrd="0" presId="urn:microsoft.com/office/officeart/2005/8/layout/hierarchy2"/>
    <dgm:cxn modelId="{D661EFA7-B3E2-43AB-AA7A-FF544943EDBF}" type="presOf" srcId="{310F2B4E-B52A-444B-AAE6-D8FAD32B414D}" destId="{DCAD7250-7651-486B-BA1F-5C66DD9D8692}" srcOrd="0" destOrd="0" presId="urn:microsoft.com/office/officeart/2005/8/layout/hierarchy2"/>
    <dgm:cxn modelId="{1CCA39AD-56E8-486A-91C3-116DC33A6D98}" type="presOf" srcId="{E3314AA4-4253-49A6-A947-5F901D03C54E}" destId="{72B608CD-B094-460F-811F-C6B4E71ECDCE}" srcOrd="0" destOrd="0" presId="urn:microsoft.com/office/officeart/2005/8/layout/hierarchy2"/>
    <dgm:cxn modelId="{56B8F6B6-984E-41C6-AF98-7CA41D08D8FA}" srcId="{E3314AA4-4253-49A6-A947-5F901D03C54E}" destId="{36334C7E-3E65-49D8-AA0B-5A7EDBE463B0}" srcOrd="0" destOrd="0" parTransId="{A90B376D-E528-4957-8542-1F868056FBE6}" sibTransId="{77C0F069-14A2-4F5E-BBBB-6DC54FC66074}"/>
    <dgm:cxn modelId="{1711A3DA-93D2-4785-B7A3-335B0AE6AA61}" srcId="{E3314AA4-4253-49A6-A947-5F901D03C54E}" destId="{CB6BAD07-C969-4BEF-8CAD-0594DFED86DD}" srcOrd="3" destOrd="0" parTransId="{EE2EDEB9-4DCE-4BC2-9445-18CE4386F0A9}" sibTransId="{312229B4-BA57-48C3-AF18-D5B1F7F9879A}"/>
    <dgm:cxn modelId="{9C6BE2DB-BD56-47C0-B14D-AEA7917D8BC4}" srcId="{E3314AA4-4253-49A6-A947-5F901D03C54E}" destId="{D608A9CF-E8C9-401F-8B5D-4AE028EE8061}" srcOrd="1" destOrd="0" parTransId="{310F2B4E-B52A-444B-AAE6-D8FAD32B414D}" sibTransId="{DDE8721F-FC9D-4106-8D96-EF583C9A01E2}"/>
    <dgm:cxn modelId="{384BC6E9-48FA-49F9-B836-C44E24FB8E94}" srcId="{E3314AA4-4253-49A6-A947-5F901D03C54E}" destId="{D578AE47-000D-4D3A-B7BF-2496FCF6E2C5}" srcOrd="2" destOrd="0" parTransId="{1F07FA72-C4B7-40AE-AD04-591C74166148}" sibTransId="{DFFF1F72-66F0-4B85-A15B-F7E69498ED7F}"/>
    <dgm:cxn modelId="{A0C2E3EA-543C-4F9D-95F7-D0586616B146}" type="presOf" srcId="{CB6BAD07-C969-4BEF-8CAD-0594DFED86DD}" destId="{08D17238-B605-44B3-9DA3-ED8999928D6B}" srcOrd="0" destOrd="0" presId="urn:microsoft.com/office/officeart/2005/8/layout/hierarchy2"/>
    <dgm:cxn modelId="{E86AFAFC-7226-44EC-B6CB-883A5651C38B}" type="presOf" srcId="{310F2B4E-B52A-444B-AAE6-D8FAD32B414D}" destId="{24A1078A-227F-4CD1-9109-5DAE4F762B26}" srcOrd="1" destOrd="0" presId="urn:microsoft.com/office/officeart/2005/8/layout/hierarchy2"/>
    <dgm:cxn modelId="{2D8197FE-7127-4986-A412-F42718C5C06A}" srcId="{6350E54D-97FA-4D5B-BBDA-60B86AF99C86}" destId="{E3314AA4-4253-49A6-A947-5F901D03C54E}" srcOrd="0" destOrd="0" parTransId="{84B9C6E8-CB9E-4EDD-8622-7BAEDA237FE7}" sibTransId="{84408610-0F94-46ED-BC74-24DD9FB0339C}"/>
    <dgm:cxn modelId="{36F72B8F-9A81-4DE4-B3CD-F57302B0A1B3}" type="presParOf" srcId="{BD7CCEF7-9841-416C-A784-55824ECB0C57}" destId="{961FB4AB-A370-4EE0-8D59-EF5C9E882095}" srcOrd="0" destOrd="0" presId="urn:microsoft.com/office/officeart/2005/8/layout/hierarchy2"/>
    <dgm:cxn modelId="{68EB8E3E-9DE9-4083-B464-28116BF6C811}" type="presParOf" srcId="{961FB4AB-A370-4EE0-8D59-EF5C9E882095}" destId="{72B608CD-B094-460F-811F-C6B4E71ECDCE}" srcOrd="0" destOrd="0" presId="urn:microsoft.com/office/officeart/2005/8/layout/hierarchy2"/>
    <dgm:cxn modelId="{13F36C2A-662E-4F09-96B5-9AA8D668EF0B}" type="presParOf" srcId="{961FB4AB-A370-4EE0-8D59-EF5C9E882095}" destId="{7C9614C9-62BC-46EF-B42E-E5D3186550F6}" srcOrd="1" destOrd="0" presId="urn:microsoft.com/office/officeart/2005/8/layout/hierarchy2"/>
    <dgm:cxn modelId="{531641C1-6E0A-4EE5-8E62-4233691E0EAA}" type="presParOf" srcId="{7C9614C9-62BC-46EF-B42E-E5D3186550F6}" destId="{69766052-A5FB-480C-9748-BED96D3D999E}" srcOrd="0" destOrd="0" presId="urn:microsoft.com/office/officeart/2005/8/layout/hierarchy2"/>
    <dgm:cxn modelId="{C623B303-1E0A-47C7-82C4-9CDAB1A08394}" type="presParOf" srcId="{69766052-A5FB-480C-9748-BED96D3D999E}" destId="{31992F7F-3FF6-49C1-B547-042FAADEA64B}" srcOrd="0" destOrd="0" presId="urn:microsoft.com/office/officeart/2005/8/layout/hierarchy2"/>
    <dgm:cxn modelId="{1D2EA33C-5168-4850-85E4-4A95F473BDA2}" type="presParOf" srcId="{7C9614C9-62BC-46EF-B42E-E5D3186550F6}" destId="{0679912F-DE09-4FCA-B84C-16D1E37F524F}" srcOrd="1" destOrd="0" presId="urn:microsoft.com/office/officeart/2005/8/layout/hierarchy2"/>
    <dgm:cxn modelId="{737004F8-C16E-4526-A27F-DB0D6BB83A92}" type="presParOf" srcId="{0679912F-DE09-4FCA-B84C-16D1E37F524F}" destId="{B0E32946-269D-418B-9E39-B6499F064E49}" srcOrd="0" destOrd="0" presId="urn:microsoft.com/office/officeart/2005/8/layout/hierarchy2"/>
    <dgm:cxn modelId="{97D1F2D6-C54C-4AA7-BAE6-7C27F0C7AB89}" type="presParOf" srcId="{0679912F-DE09-4FCA-B84C-16D1E37F524F}" destId="{A2320AEA-7775-4E2A-B3CE-7611BA833BEA}" srcOrd="1" destOrd="0" presId="urn:microsoft.com/office/officeart/2005/8/layout/hierarchy2"/>
    <dgm:cxn modelId="{00A0C72F-E918-4050-BFBE-B842E5E07B86}" type="presParOf" srcId="{7C9614C9-62BC-46EF-B42E-E5D3186550F6}" destId="{DCAD7250-7651-486B-BA1F-5C66DD9D8692}" srcOrd="2" destOrd="0" presId="urn:microsoft.com/office/officeart/2005/8/layout/hierarchy2"/>
    <dgm:cxn modelId="{D86ACBEE-C53C-4FA3-B098-2223FA0142E9}" type="presParOf" srcId="{DCAD7250-7651-486B-BA1F-5C66DD9D8692}" destId="{24A1078A-227F-4CD1-9109-5DAE4F762B26}" srcOrd="0" destOrd="0" presId="urn:microsoft.com/office/officeart/2005/8/layout/hierarchy2"/>
    <dgm:cxn modelId="{FF99886D-8972-45B0-9DA6-E6371DED9614}" type="presParOf" srcId="{7C9614C9-62BC-46EF-B42E-E5D3186550F6}" destId="{D1184C0A-053D-4518-B255-C7741660E054}" srcOrd="3" destOrd="0" presId="urn:microsoft.com/office/officeart/2005/8/layout/hierarchy2"/>
    <dgm:cxn modelId="{F6646034-AE45-4C56-B63B-4004BACB3030}" type="presParOf" srcId="{D1184C0A-053D-4518-B255-C7741660E054}" destId="{A662E587-E46C-497D-AA6A-6168A1D022A0}" srcOrd="0" destOrd="0" presId="urn:microsoft.com/office/officeart/2005/8/layout/hierarchy2"/>
    <dgm:cxn modelId="{4113105B-408F-4700-AA8B-4E8DC49B2E6B}" type="presParOf" srcId="{D1184C0A-053D-4518-B255-C7741660E054}" destId="{67C1A7F2-F623-4E74-89A0-6EE0A925A88A}" srcOrd="1" destOrd="0" presId="urn:microsoft.com/office/officeart/2005/8/layout/hierarchy2"/>
    <dgm:cxn modelId="{E297974A-7B95-413B-BBCF-26B2D9AD05C9}" type="presParOf" srcId="{7C9614C9-62BC-46EF-B42E-E5D3186550F6}" destId="{74D94B9E-C4F9-446E-9435-30F5C951EF6F}" srcOrd="4" destOrd="0" presId="urn:microsoft.com/office/officeart/2005/8/layout/hierarchy2"/>
    <dgm:cxn modelId="{A5B64753-F5A9-4848-ADBF-1AE8273A5A80}" type="presParOf" srcId="{74D94B9E-C4F9-446E-9435-30F5C951EF6F}" destId="{399353E8-7739-4C5E-B0B6-8828386EE490}" srcOrd="0" destOrd="0" presId="urn:microsoft.com/office/officeart/2005/8/layout/hierarchy2"/>
    <dgm:cxn modelId="{0D836B2E-F713-41E8-938A-3A5569AD92E5}" type="presParOf" srcId="{7C9614C9-62BC-46EF-B42E-E5D3186550F6}" destId="{66BBC6ED-2586-4F82-B251-87D91161738F}" srcOrd="5" destOrd="0" presId="urn:microsoft.com/office/officeart/2005/8/layout/hierarchy2"/>
    <dgm:cxn modelId="{BE2801F3-57A8-41E0-87A9-F2B7C0DC8C1C}" type="presParOf" srcId="{66BBC6ED-2586-4F82-B251-87D91161738F}" destId="{28AA177F-B0B0-4E9F-BC52-766B5A4F6570}" srcOrd="0" destOrd="0" presId="urn:microsoft.com/office/officeart/2005/8/layout/hierarchy2"/>
    <dgm:cxn modelId="{4F7D87E9-8BA9-44E6-A3AD-4EAE3CEB099C}" type="presParOf" srcId="{66BBC6ED-2586-4F82-B251-87D91161738F}" destId="{6F34299B-729A-4E8E-A3CE-6357380444CA}" srcOrd="1" destOrd="0" presId="urn:microsoft.com/office/officeart/2005/8/layout/hierarchy2"/>
    <dgm:cxn modelId="{1AF67AAD-6697-44E1-9C13-9DF16729946B}" type="presParOf" srcId="{7C9614C9-62BC-46EF-B42E-E5D3186550F6}" destId="{EC8C922E-D6B7-40B3-B050-DBF92CB4B390}" srcOrd="6" destOrd="0" presId="urn:microsoft.com/office/officeart/2005/8/layout/hierarchy2"/>
    <dgm:cxn modelId="{EE1DEAAC-1C43-42C9-8665-4430C246668F}" type="presParOf" srcId="{EC8C922E-D6B7-40B3-B050-DBF92CB4B390}" destId="{A0685A91-CABC-489A-9F7E-7D3933BF788A}" srcOrd="0" destOrd="0" presId="urn:microsoft.com/office/officeart/2005/8/layout/hierarchy2"/>
    <dgm:cxn modelId="{F5CB51A1-1D77-4A31-A9BA-29BECCE1D3F4}" type="presParOf" srcId="{7C9614C9-62BC-46EF-B42E-E5D3186550F6}" destId="{91711390-525F-4BE2-8095-1C92998B49F8}" srcOrd="7" destOrd="0" presId="urn:microsoft.com/office/officeart/2005/8/layout/hierarchy2"/>
    <dgm:cxn modelId="{BAFD73B2-74E5-44C9-B3FB-50679A9AB875}" type="presParOf" srcId="{91711390-525F-4BE2-8095-1C92998B49F8}" destId="{08D17238-B605-44B3-9DA3-ED8999928D6B}" srcOrd="0" destOrd="0" presId="urn:microsoft.com/office/officeart/2005/8/layout/hierarchy2"/>
    <dgm:cxn modelId="{9AEABF13-271F-4852-9634-E5CD43CFE387}" type="presParOf" srcId="{91711390-525F-4BE2-8095-1C92998B49F8}" destId="{E18C0DCB-04E5-4401-A4B9-D5E7128BA01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B608CD-B094-460F-811F-C6B4E71ECDCE}">
      <dsp:nvSpPr>
        <dsp:cNvPr id="0" name=""/>
        <dsp:cNvSpPr/>
      </dsp:nvSpPr>
      <dsp:spPr>
        <a:xfrm>
          <a:off x="5308" y="1914757"/>
          <a:ext cx="3575603" cy="1633209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>
              <a:latin typeface="Times New Roman"/>
              <a:cs typeface="Times New Roman"/>
            </a:rPr>
            <a:t>企</a:t>
          </a:r>
          <a:r>
            <a:rPr lang="zh-TW" sz="3600" b="1" kern="1200">
              <a:latin typeface="Times New Roman"/>
              <a:cs typeface="Times New Roman"/>
            </a:rPr>
            <a:t>業支援</a:t>
          </a:r>
          <a:r>
            <a:rPr lang="zh-TW" altLang="en-US" sz="3600" b="1" kern="1200">
              <a:latin typeface="Times New Roman"/>
              <a:cs typeface="Times New Roman"/>
            </a:rPr>
            <a:t>計劃</a:t>
          </a:r>
          <a:r>
            <a:rPr lang="en-US" altLang="zh-TW" sz="3600" b="1" kern="1200">
              <a:latin typeface="Times New Roman"/>
              <a:cs typeface="Times New Roman"/>
            </a:rPr>
            <a:t>(ESP)</a:t>
          </a:r>
          <a:endParaRPr lang="en-US" sz="3600" kern="1200">
            <a:latin typeface="Times New Roman"/>
            <a:cs typeface="Times New Roman"/>
          </a:endParaRPr>
        </a:p>
      </dsp:txBody>
      <dsp:txXfrm>
        <a:off x="53143" y="1962592"/>
        <a:ext cx="3479933" cy="1537539"/>
      </dsp:txXfrm>
    </dsp:sp>
    <dsp:sp modelId="{69766052-A5FB-480C-9748-BED96D3D999E}">
      <dsp:nvSpPr>
        <dsp:cNvPr id="0" name=""/>
        <dsp:cNvSpPr/>
      </dsp:nvSpPr>
      <dsp:spPr>
        <a:xfrm rot="17788322">
          <a:off x="2967303" y="1719996"/>
          <a:ext cx="2214236" cy="40653"/>
        </a:xfrm>
        <a:custGeom>
          <a:avLst/>
          <a:gdLst/>
          <a:ahLst/>
          <a:cxnLst/>
          <a:rect l="0" t="0" r="0" b="0"/>
          <a:pathLst>
            <a:path>
              <a:moveTo>
                <a:pt x="0" y="20326"/>
              </a:moveTo>
              <a:lnTo>
                <a:pt x="2214236" y="20326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019065" y="1684967"/>
        <a:ext cx="110711" cy="110711"/>
      </dsp:txXfrm>
    </dsp:sp>
    <dsp:sp modelId="{B0E32946-269D-418B-9E39-B6499F064E49}">
      <dsp:nvSpPr>
        <dsp:cNvPr id="0" name=""/>
        <dsp:cNvSpPr/>
      </dsp:nvSpPr>
      <dsp:spPr>
        <a:xfrm>
          <a:off x="4567931" y="179384"/>
          <a:ext cx="5960219" cy="1139798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latin typeface="Times New Roman"/>
              <a:cs typeface="Times New Roman"/>
            </a:rPr>
            <a:t>中醫藥從業員培訓及改善中醫診所設施資助計劃</a:t>
          </a:r>
          <a:r>
            <a:rPr lang="en-US" altLang="zh-TW" sz="2400" kern="1200">
              <a:latin typeface="Times New Roman"/>
              <a:cs typeface="Times New Roman"/>
            </a:rPr>
            <a:t>(A1)</a:t>
          </a:r>
          <a:endParaRPr lang="zh-TW" altLang="en-US" sz="2400" kern="1200">
            <a:latin typeface="Times New Roman"/>
            <a:cs typeface="Times New Roman"/>
          </a:endParaRPr>
        </a:p>
      </dsp:txBody>
      <dsp:txXfrm>
        <a:off x="4601315" y="212768"/>
        <a:ext cx="5893451" cy="1073030"/>
      </dsp:txXfrm>
    </dsp:sp>
    <dsp:sp modelId="{DCAD7250-7651-486B-BA1F-5C66DD9D8692}">
      <dsp:nvSpPr>
        <dsp:cNvPr id="0" name=""/>
        <dsp:cNvSpPr/>
      </dsp:nvSpPr>
      <dsp:spPr>
        <a:xfrm rot="19580821">
          <a:off x="3480560" y="2379211"/>
          <a:ext cx="1197570" cy="40653"/>
        </a:xfrm>
        <a:custGeom>
          <a:avLst/>
          <a:gdLst/>
          <a:ahLst/>
          <a:cxnLst/>
          <a:rect l="0" t="0" r="0" b="0"/>
          <a:pathLst>
            <a:path>
              <a:moveTo>
                <a:pt x="0" y="20326"/>
              </a:moveTo>
              <a:lnTo>
                <a:pt x="1197570" y="20326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49406" y="2369598"/>
        <a:ext cx="59878" cy="59878"/>
      </dsp:txXfrm>
    </dsp:sp>
    <dsp:sp modelId="{A662E587-E46C-497D-AA6A-6168A1D022A0}">
      <dsp:nvSpPr>
        <dsp:cNvPr id="0" name=""/>
        <dsp:cNvSpPr/>
      </dsp:nvSpPr>
      <dsp:spPr>
        <a:xfrm>
          <a:off x="4577780" y="1504249"/>
          <a:ext cx="5968139" cy="1126930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zh-TW" sz="2400" kern="1200">
              <a:latin typeface="Times New Roman"/>
              <a:cs typeface="Times New Roman"/>
            </a:rPr>
            <a:t>中成藥生產質量管理系統優化資助計劃 </a:t>
          </a:r>
          <a:r>
            <a:rPr lang="en-US" altLang="zh-TW" sz="2400" kern="1200">
              <a:latin typeface="Times New Roman"/>
              <a:cs typeface="Times New Roman"/>
            </a:rPr>
            <a:t>(A2)</a:t>
          </a:r>
          <a:endParaRPr lang="en-US" sz="2400" kern="1200">
            <a:latin typeface="Times New Roman"/>
            <a:cs typeface="Times New Roman"/>
          </a:endParaRPr>
        </a:p>
      </dsp:txBody>
      <dsp:txXfrm>
        <a:off x="4610787" y="1537256"/>
        <a:ext cx="5902125" cy="1060916"/>
      </dsp:txXfrm>
    </dsp:sp>
    <dsp:sp modelId="{74D94B9E-C4F9-446E-9435-30F5C951EF6F}">
      <dsp:nvSpPr>
        <dsp:cNvPr id="0" name=""/>
        <dsp:cNvSpPr/>
      </dsp:nvSpPr>
      <dsp:spPr>
        <a:xfrm rot="2016540">
          <a:off x="3481854" y="3039034"/>
          <a:ext cx="1185133" cy="40653"/>
        </a:xfrm>
        <a:custGeom>
          <a:avLst/>
          <a:gdLst/>
          <a:ahLst/>
          <a:cxnLst/>
          <a:rect l="0" t="0" r="0" b="0"/>
          <a:pathLst>
            <a:path>
              <a:moveTo>
                <a:pt x="0" y="20326"/>
              </a:moveTo>
              <a:lnTo>
                <a:pt x="1185133" y="20326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44793" y="3029732"/>
        <a:ext cx="59256" cy="59256"/>
      </dsp:txXfrm>
    </dsp:sp>
    <dsp:sp modelId="{28AA177F-B0B0-4E9F-BC52-766B5A4F6570}">
      <dsp:nvSpPr>
        <dsp:cNvPr id="0" name=""/>
        <dsp:cNvSpPr/>
      </dsp:nvSpPr>
      <dsp:spPr>
        <a:xfrm>
          <a:off x="4567931" y="2816245"/>
          <a:ext cx="5954617" cy="1142228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latin typeface="Times New Roman"/>
              <a:cs typeface="Times New Roman"/>
            </a:rPr>
            <a:t>中成藥註冊支援計劃</a:t>
          </a:r>
          <a:r>
            <a:rPr lang="en-US" altLang="zh-TW" sz="2400" kern="1200">
              <a:latin typeface="Times New Roman"/>
              <a:cs typeface="Times New Roman"/>
            </a:rPr>
            <a:t>(A3)</a:t>
          </a:r>
          <a:endParaRPr lang="en-US" sz="2400" kern="1200">
            <a:latin typeface="Times New Roman"/>
            <a:cs typeface="Times New Roman"/>
          </a:endParaRPr>
        </a:p>
      </dsp:txBody>
      <dsp:txXfrm>
        <a:off x="4601386" y="2849700"/>
        <a:ext cx="5887707" cy="1075318"/>
      </dsp:txXfrm>
    </dsp:sp>
    <dsp:sp modelId="{EC8C922E-D6B7-40B3-B050-DBF92CB4B390}">
      <dsp:nvSpPr>
        <dsp:cNvPr id="0" name=""/>
        <dsp:cNvSpPr/>
      </dsp:nvSpPr>
      <dsp:spPr>
        <a:xfrm rot="3811678">
          <a:off x="2967303" y="3702074"/>
          <a:ext cx="2214236" cy="40653"/>
        </a:xfrm>
        <a:custGeom>
          <a:avLst/>
          <a:gdLst/>
          <a:ahLst/>
          <a:cxnLst/>
          <a:rect l="0" t="0" r="0" b="0"/>
          <a:pathLst>
            <a:path>
              <a:moveTo>
                <a:pt x="0" y="20326"/>
              </a:moveTo>
              <a:lnTo>
                <a:pt x="2214236" y="20326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019065" y="3667045"/>
        <a:ext cx="110711" cy="110711"/>
      </dsp:txXfrm>
    </dsp:sp>
    <dsp:sp modelId="{08D17238-B605-44B3-9DA3-ED8999928D6B}">
      <dsp:nvSpPr>
        <dsp:cNvPr id="0" name=""/>
        <dsp:cNvSpPr/>
      </dsp:nvSpPr>
      <dsp:spPr>
        <a:xfrm>
          <a:off x="4567931" y="4143540"/>
          <a:ext cx="5972680" cy="1139798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>
              <a:latin typeface="Times New Roman"/>
              <a:cs typeface="Times New Roman"/>
            </a:rPr>
            <a:t>改善倉庫管理</a:t>
          </a:r>
          <a:r>
            <a:rPr lang="zh-HK" altLang="en-US" sz="2400" kern="1200">
              <a:latin typeface="Times New Roman"/>
              <a:ea typeface="新細明體"/>
              <a:cs typeface="+mn-cs"/>
            </a:rPr>
            <a:t>、</a:t>
          </a:r>
          <a:r>
            <a:rPr lang="zh-TW" altLang="en-US" sz="2400" kern="1200">
              <a:latin typeface="Times New Roman"/>
              <a:ea typeface="新細明體"/>
              <a:cs typeface="+mn-cs"/>
            </a:rPr>
            <a:t>物流和</a:t>
          </a:r>
          <a:r>
            <a:rPr lang="zh-HK" altLang="en-US" sz="2400" kern="1200">
              <a:latin typeface="Times New Roman"/>
              <a:ea typeface="新細明體"/>
              <a:cs typeface="+mn-cs"/>
            </a:rPr>
            <a:t>服務</a:t>
          </a:r>
          <a:r>
            <a:rPr lang="zh-TW" altLang="en-US" sz="2400" kern="1200">
              <a:latin typeface="Times New Roman"/>
              <a:ea typeface="新細明體"/>
              <a:cs typeface="+mn-cs"/>
            </a:rPr>
            <a:t>資助計劃 </a:t>
          </a:r>
          <a:r>
            <a:rPr lang="en-US" altLang="zh-TW" sz="2400" kern="1200">
              <a:latin typeface="Times New Roman"/>
              <a:ea typeface="新細明體"/>
              <a:cs typeface="+mn-cs"/>
            </a:rPr>
            <a:t>(A4)</a:t>
          </a:r>
          <a:r>
            <a:rPr lang="zh-TW" altLang="en-US" sz="2400" kern="1200">
              <a:latin typeface="Times New Roman"/>
              <a:ea typeface="新細明體"/>
              <a:cs typeface="+mn-cs"/>
            </a:rPr>
            <a:t> </a:t>
          </a:r>
          <a:endParaRPr lang="en-US" altLang="zh-TW" sz="2400" kern="1200">
            <a:latin typeface="Times New Roman"/>
            <a:ea typeface="新細明體"/>
            <a:cs typeface="+mn-cs"/>
          </a:endParaRPr>
        </a:p>
      </dsp:txBody>
      <dsp:txXfrm>
        <a:off x="4601315" y="4176924"/>
        <a:ext cx="5905912" cy="1073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26EE4A-7D30-4431-B646-BF4C2F72C97C}">
      <dsp:nvSpPr>
        <dsp:cNvPr id="0" name=""/>
        <dsp:cNvSpPr/>
      </dsp:nvSpPr>
      <dsp:spPr>
        <a:xfrm rot="5400000">
          <a:off x="238706" y="1622691"/>
          <a:ext cx="1292068" cy="120715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F6956-AC19-41EF-9404-D074F47D9537}">
      <dsp:nvSpPr>
        <dsp:cNvPr id="0" name=""/>
        <dsp:cNvSpPr/>
      </dsp:nvSpPr>
      <dsp:spPr>
        <a:xfrm>
          <a:off x="0" y="432449"/>
          <a:ext cx="2175083" cy="1121266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>
              <a:latin typeface="Times New Roman"/>
              <a:cs typeface="Times New Roman"/>
            </a:rPr>
            <a:t>1. </a:t>
          </a:r>
          <a:r>
            <a:rPr lang="zh-TW" altLang="en-US" sz="2400" kern="1200">
              <a:latin typeface="Times New Roman"/>
              <a:cs typeface="Times New Roman"/>
            </a:rPr>
            <a:t>開立帳戶</a:t>
          </a:r>
          <a:endParaRPr lang="zh-HK" altLang="en-US" sz="2400" kern="1200">
            <a:latin typeface="Times New Roman"/>
            <a:cs typeface="Times New Roman"/>
          </a:endParaRPr>
        </a:p>
      </dsp:txBody>
      <dsp:txXfrm>
        <a:off x="54746" y="487195"/>
        <a:ext cx="2065591" cy="1011774"/>
      </dsp:txXfrm>
    </dsp:sp>
    <dsp:sp modelId="{86321252-4DEE-45A3-BB8F-6113BED111B9}">
      <dsp:nvSpPr>
        <dsp:cNvPr id="0" name=""/>
        <dsp:cNvSpPr/>
      </dsp:nvSpPr>
      <dsp:spPr>
        <a:xfrm>
          <a:off x="2307274" y="640850"/>
          <a:ext cx="5658786" cy="876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kern="1200">
              <a:latin typeface="Times New Roman"/>
              <a:cs typeface="Times New Roman"/>
            </a:rPr>
            <a:t>申請培訓資助者在修讀課程前</a:t>
          </a:r>
          <a:r>
            <a:rPr lang="zh-TW" altLang="en-US" sz="1800" b="1" kern="1200">
              <a:solidFill>
                <a:srgbClr val="00B050"/>
              </a:solidFill>
              <a:latin typeface="Times New Roman"/>
              <a:cs typeface="Times New Roman"/>
            </a:rPr>
            <a:t>須先開立資助帳戶</a:t>
          </a:r>
          <a:r>
            <a:rPr lang="zh-TW" altLang="en-US" sz="1800" b="0" kern="1200">
              <a:solidFill>
                <a:schemeClr val="tx1"/>
              </a:solidFill>
              <a:latin typeface="Times New Roman"/>
              <a:cs typeface="Times New Roman"/>
            </a:rPr>
            <a:t>以確認其資格</a:t>
          </a:r>
          <a:endParaRPr lang="zh-HK" altLang="en-US" sz="1800" b="0" kern="1200">
            <a:solidFill>
              <a:schemeClr val="tx1"/>
            </a:solidFill>
            <a:latin typeface="Times New Roman"/>
            <a:cs typeface="Times New Roman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kern="1200">
              <a:latin typeface="Times New Roman"/>
              <a:cs typeface="Times New Roman"/>
            </a:rPr>
            <a:t>可透過</a:t>
          </a:r>
          <a:r>
            <a:rPr lang="zh-TW" altLang="en-US" sz="1800" b="0" u="none" kern="1200">
              <a:latin typeface="Times New Roman"/>
              <a:cs typeface="Times New Roman"/>
            </a:rPr>
            <a:t>網上系統</a:t>
          </a:r>
          <a:r>
            <a:rPr lang="zh-TW" altLang="en-US" sz="1800" kern="1200">
              <a:latin typeface="Times New Roman"/>
              <a:cs typeface="Times New Roman"/>
            </a:rPr>
            <a:t>或紙本申請</a:t>
          </a:r>
          <a:endParaRPr lang="zh-HK" altLang="en-US" sz="1800" kern="1200">
            <a:latin typeface="Times New Roman"/>
            <a:cs typeface="Times New Roman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zh-HK" sz="1800" kern="1200">
              <a:latin typeface="Times New Roman"/>
              <a:cs typeface="Times New Roman"/>
            </a:rPr>
            <a:t>基金執行機構審核後，將透過</a:t>
          </a:r>
          <a:r>
            <a:rPr lang="zh-TW" altLang="en-US" sz="1800" kern="1200">
              <a:latin typeface="Times New Roman"/>
              <a:cs typeface="Times New Roman"/>
            </a:rPr>
            <a:t>郵寄或</a:t>
          </a:r>
          <a:r>
            <a:rPr lang="zh-TW" altLang="zh-HK" sz="1800" kern="1200">
              <a:latin typeface="Times New Roman"/>
              <a:cs typeface="Times New Roman"/>
            </a:rPr>
            <a:t>電郵方式</a:t>
          </a:r>
          <a:r>
            <a:rPr lang="zh-TW" altLang="en-US" sz="1800" kern="1200">
              <a:latin typeface="Times New Roman"/>
              <a:cs typeface="Times New Roman"/>
            </a:rPr>
            <a:t>向申請人</a:t>
          </a:r>
          <a:r>
            <a:rPr lang="zh-TW" altLang="zh-HK" sz="1800" kern="1200">
              <a:latin typeface="Times New Roman"/>
              <a:cs typeface="Times New Roman"/>
            </a:rPr>
            <a:t>發</a:t>
          </a:r>
          <a:r>
            <a:rPr lang="zh-TW" altLang="en-US" sz="1800" kern="1200">
              <a:latin typeface="Times New Roman"/>
              <a:cs typeface="Times New Roman"/>
            </a:rPr>
            <a:t>出已列明</a:t>
          </a:r>
          <a:r>
            <a:rPr lang="zh-TW" altLang="en-US" sz="1800" b="1" kern="1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rPr>
            <a:t>帳戶正式生效日期</a:t>
          </a:r>
          <a:r>
            <a:rPr lang="zh-TW" altLang="en-US" sz="1800" kern="1200">
              <a:latin typeface="Times New Roman"/>
              <a:cs typeface="Times New Roman"/>
            </a:rPr>
            <a:t>的通知信函</a:t>
          </a:r>
          <a:endParaRPr lang="zh-HK" altLang="en-US" sz="1800" kern="120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/>
            <a:cs typeface="Times New Roman"/>
          </a:endParaRPr>
        </a:p>
      </dsp:txBody>
      <dsp:txXfrm>
        <a:off x="2307274" y="640850"/>
        <a:ext cx="5658786" cy="876539"/>
      </dsp:txXfrm>
    </dsp:sp>
    <dsp:sp modelId="{241D9DED-D28E-4717-9E73-2197DDACBEDD}">
      <dsp:nvSpPr>
        <dsp:cNvPr id="0" name=""/>
        <dsp:cNvSpPr/>
      </dsp:nvSpPr>
      <dsp:spPr>
        <a:xfrm rot="5400000">
          <a:off x="1754618" y="3207980"/>
          <a:ext cx="1292068" cy="124007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2059734"/>
            <a:satOff val="24125"/>
            <a:lumOff val="102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D587DF-D509-4697-8020-76475CF31570}">
      <dsp:nvSpPr>
        <dsp:cNvPr id="0" name=""/>
        <dsp:cNvSpPr/>
      </dsp:nvSpPr>
      <dsp:spPr>
        <a:xfrm>
          <a:off x="1396600" y="1928118"/>
          <a:ext cx="2375799" cy="1278676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>
              <a:latin typeface="Times New Roman"/>
              <a:cs typeface="Times New Roman"/>
            </a:rPr>
            <a:t>2. </a:t>
          </a:r>
          <a:r>
            <a:rPr lang="zh-TW" altLang="en-US" sz="2400" kern="1200">
              <a:latin typeface="Times New Roman"/>
              <a:cs typeface="Times New Roman"/>
            </a:rPr>
            <a:t>修讀課程</a:t>
          </a:r>
          <a:endParaRPr lang="zh-HK" altLang="en-US" sz="2400" kern="1200">
            <a:latin typeface="Times New Roman"/>
            <a:cs typeface="Times New Roman"/>
          </a:endParaRPr>
        </a:p>
      </dsp:txBody>
      <dsp:txXfrm>
        <a:off x="1459031" y="1990549"/>
        <a:ext cx="2250937" cy="1153814"/>
      </dsp:txXfrm>
    </dsp:sp>
    <dsp:sp modelId="{2C0CCF0D-C178-4DE8-A705-960EDA8A9580}">
      <dsp:nvSpPr>
        <dsp:cNvPr id="0" name=""/>
        <dsp:cNvSpPr/>
      </dsp:nvSpPr>
      <dsp:spPr>
        <a:xfrm>
          <a:off x="3788571" y="2040454"/>
          <a:ext cx="7618884" cy="1071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563" lvl="1" indent="-182563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1800" kern="1200">
              <a:latin typeface="Times New Roman"/>
              <a:cs typeface="Times New Roman"/>
            </a:rPr>
            <a:t>申請人在成功開立資助帳戶後，</a:t>
          </a:r>
          <a:r>
            <a:rPr lang="zh-TW" sz="1800" kern="1200">
              <a:latin typeface="Times New Roman"/>
              <a:cs typeface="Times New Roman"/>
            </a:rPr>
            <a:t>可自行</a:t>
          </a:r>
          <a:r>
            <a:rPr lang="zh-CN" altLang="en-US" sz="1800" kern="1200">
              <a:latin typeface="Times New Roman"/>
              <a:cs typeface="Times New Roman"/>
            </a:rPr>
            <a:t>修</a:t>
          </a:r>
          <a:r>
            <a:rPr lang="zh-TW" sz="1800" kern="1200">
              <a:latin typeface="Times New Roman"/>
              <a:cs typeface="Times New Roman"/>
            </a:rPr>
            <a:t>讀</a:t>
          </a:r>
          <a:r>
            <a:rPr lang="zh-TW" sz="1800" b="1" u="none" kern="1200">
              <a:solidFill>
                <a:srgbClr val="00B050"/>
              </a:solidFill>
              <a:latin typeface="Times New Roman"/>
              <a:cs typeface="Times New Roman"/>
            </a:rPr>
            <a:t>基</a:t>
          </a:r>
          <a:r>
            <a:rPr lang="zh-TW" altLang="en-US" sz="1800" b="1" u="none" kern="1200">
              <a:solidFill>
                <a:srgbClr val="00B050"/>
              </a:solidFill>
              <a:latin typeface="Times New Roman"/>
              <a:cs typeface="Times New Roman"/>
            </a:rPr>
            <a:t>金認可</a:t>
          </a:r>
          <a:r>
            <a:rPr lang="zh-TW" altLang="en-US" sz="1800" b="1" u="none" kern="1200">
              <a:solidFill>
                <a:srgbClr val="00B050"/>
              </a:solidFill>
              <a:latin typeface="Times"/>
              <a:cs typeface="Times New Roman"/>
            </a:rPr>
            <a:t>的</a:t>
          </a:r>
          <a:r>
            <a:rPr lang="en-US" altLang="zh-TW" sz="1800" b="1" u="none" kern="1200">
              <a:solidFill>
                <a:srgbClr val="00B050"/>
              </a:solidFill>
              <a:latin typeface="Times"/>
              <a:cs typeface="Times New Roman"/>
            </a:rPr>
            <a:t>A1-3</a:t>
          </a:r>
          <a:r>
            <a:rPr lang="zh-TW" altLang="en-US" sz="1800" b="1" u="none" kern="1200">
              <a:solidFill>
                <a:srgbClr val="00B050"/>
              </a:solidFill>
              <a:latin typeface="Times"/>
              <a:cs typeface="Times New Roman"/>
            </a:rPr>
            <a:t>合資格課程而無需作任何登記</a:t>
          </a:r>
          <a:endParaRPr lang="zh-HK" altLang="en-US" sz="1800" kern="1200">
            <a:latin typeface="Times"/>
            <a:cs typeface="Times New Roman"/>
          </a:endParaRPr>
        </a:p>
        <a:p>
          <a:pPr marL="182563" marR="0" lvl="0" indent="-182563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kern="1200">
              <a:latin typeface="Times"/>
              <a:cs typeface="Times New Roman"/>
            </a:rPr>
            <a:t>原則上獲批核合共</a:t>
          </a:r>
          <a:r>
            <a:rPr lang="zh-TW" altLang="en-US" sz="1800" kern="1200">
              <a:effectLst/>
              <a:latin typeface="Times"/>
              <a:cs typeface="Times New Roman"/>
            </a:rPr>
            <a:t>港幣</a:t>
          </a:r>
          <a:r>
            <a:rPr lang="en-US" altLang="zh-TW" sz="1800" b="1" kern="1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 New Roman"/>
            </a:rPr>
            <a:t>1,000</a:t>
          </a:r>
          <a:r>
            <a:rPr lang="zh-TW" altLang="en-US" sz="1800" b="1" kern="1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 New Roman"/>
            </a:rPr>
            <a:t>元</a:t>
          </a:r>
          <a:r>
            <a:rPr lang="zh-TW" altLang="en-US" sz="1800" kern="1200">
              <a:latin typeface="Times"/>
              <a:cs typeface="Times New Roman"/>
            </a:rPr>
            <a:t>的資助上限</a:t>
          </a:r>
          <a:endParaRPr lang="zh-HK" altLang="en-US" sz="1800" kern="1200">
            <a:latin typeface="Times"/>
            <a:cs typeface="Times New Roman"/>
          </a:endParaRPr>
        </a:p>
        <a:p>
          <a:pPr marL="182563" lvl="1" indent="-182563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zh-TW" altLang="en-US" sz="1800" kern="1200">
              <a:latin typeface="Times"/>
              <a:cs typeface="Times New Roman"/>
            </a:rPr>
            <a:t>修讀課程時須</a:t>
          </a:r>
          <a:r>
            <a:rPr lang="zh-TW" altLang="en-US" sz="1800" b="1" kern="1200">
              <a:solidFill>
                <a:schemeClr val="accent1">
                  <a:lumMod val="75000"/>
                </a:schemeClr>
              </a:solidFill>
              <a:latin typeface="Times"/>
              <a:cs typeface="Times New Roman"/>
            </a:rPr>
            <a:t>保留學費收據</a:t>
          </a:r>
          <a:r>
            <a:rPr lang="zh-TW" altLang="en-US" sz="1800" kern="1200">
              <a:latin typeface="Times"/>
              <a:cs typeface="Times New Roman"/>
            </a:rPr>
            <a:t>及</a:t>
          </a:r>
          <a:r>
            <a:rPr lang="zh-TW" altLang="en-US" sz="1800" b="1" kern="1200">
              <a:solidFill>
                <a:schemeClr val="accent1">
                  <a:lumMod val="75000"/>
                </a:schemeClr>
              </a:solidFill>
              <a:latin typeface="Times"/>
              <a:cs typeface="Times New Roman"/>
            </a:rPr>
            <a:t>修畢課程的證明文件</a:t>
          </a:r>
          <a:r>
            <a:rPr lang="en-US" altLang="zh-TW" sz="1800" kern="1200">
              <a:latin typeface="Times"/>
              <a:cs typeface="Times New Roman"/>
            </a:rPr>
            <a:t>(</a:t>
          </a:r>
          <a:r>
            <a:rPr lang="zh-TW" altLang="en-US" sz="1800" kern="1200">
              <a:latin typeface="Times"/>
              <a:cs typeface="Times New Roman"/>
            </a:rPr>
            <a:t>如學分證書等</a:t>
          </a:r>
          <a:r>
            <a:rPr lang="en-US" altLang="zh-TW" sz="1800" kern="1200">
              <a:latin typeface="Times"/>
              <a:cs typeface="Times New Roman"/>
            </a:rPr>
            <a:t>)</a:t>
          </a:r>
          <a:endParaRPr lang="zh-HK" altLang="en-US" sz="1800" kern="1200">
            <a:latin typeface="Times"/>
            <a:cs typeface="Times New Roman"/>
          </a:endParaRPr>
        </a:p>
      </dsp:txBody>
      <dsp:txXfrm>
        <a:off x="3788571" y="2040454"/>
        <a:ext cx="7618884" cy="1071395"/>
      </dsp:txXfrm>
    </dsp:sp>
    <dsp:sp modelId="{A9551D74-8B8E-46B1-8E95-2D34F9A1C8F5}">
      <dsp:nvSpPr>
        <dsp:cNvPr id="0" name=""/>
        <dsp:cNvSpPr/>
      </dsp:nvSpPr>
      <dsp:spPr>
        <a:xfrm>
          <a:off x="2975860" y="3493593"/>
          <a:ext cx="2927727" cy="1323498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kern="1200">
              <a:latin typeface="Times"/>
              <a:cs typeface="Times New Roman"/>
            </a:rPr>
            <a:t>3.</a:t>
          </a:r>
          <a:r>
            <a:rPr lang="zh-TW" altLang="en-US" sz="2400" kern="1200">
              <a:latin typeface="Times"/>
              <a:cs typeface="Times New Roman"/>
            </a:rPr>
            <a:t>申請發還資助</a:t>
          </a:r>
          <a:endParaRPr lang="en-US" altLang="zh-TW" sz="2400" kern="1200">
            <a:latin typeface="Times"/>
            <a:cs typeface="Times New Roman"/>
          </a:endParaRPr>
        </a:p>
      </dsp:txBody>
      <dsp:txXfrm>
        <a:off x="3040479" y="3558212"/>
        <a:ext cx="2798489" cy="1194260"/>
      </dsp:txXfrm>
    </dsp:sp>
    <dsp:sp modelId="{8E69F830-97A5-49AC-A1AE-01F401AC3C9C}">
      <dsp:nvSpPr>
        <dsp:cNvPr id="0" name=""/>
        <dsp:cNvSpPr/>
      </dsp:nvSpPr>
      <dsp:spPr>
        <a:xfrm>
          <a:off x="5919241" y="3298677"/>
          <a:ext cx="5978957" cy="1524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800" kern="1200">
              <a:latin typeface="Times"/>
              <a:cs typeface="Times"/>
            </a:rPr>
            <a:t>A1-3</a:t>
          </a:r>
          <a:r>
            <a:rPr lang="zh-TW" sz="1800" kern="1200">
              <a:latin typeface="Times"/>
              <a:cs typeface="Times New Roman"/>
            </a:rPr>
            <a:t>申請人</a:t>
          </a:r>
          <a:r>
            <a:rPr lang="zh-TW" altLang="en-US" sz="1800" kern="1200">
              <a:latin typeface="Times"/>
              <a:cs typeface="Times New Roman"/>
            </a:rPr>
            <a:t>於首年須</a:t>
          </a:r>
          <a:r>
            <a:rPr lang="zh-TW" sz="1800" kern="1200">
              <a:latin typeface="Times"/>
              <a:cs typeface="Times New Roman"/>
            </a:rPr>
            <a:t>申請發還</a:t>
          </a:r>
          <a:r>
            <a:rPr lang="zh-TW" sz="1800" b="1" kern="1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 New Roman"/>
            </a:rPr>
            <a:t>至少</a:t>
          </a:r>
          <a:r>
            <a:rPr lang="zh-TW" altLang="en-US" sz="1800" b="1" kern="1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 New Roman"/>
            </a:rPr>
            <a:t>港幣</a:t>
          </a:r>
          <a:r>
            <a:rPr lang="en-US" sz="1800" b="1" kern="1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 New Roman"/>
            </a:rPr>
            <a:t>500</a:t>
          </a:r>
          <a:r>
            <a:rPr lang="zh-TW" sz="1800" b="1" kern="1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Times New Roman"/>
            </a:rPr>
            <a:t>元</a:t>
          </a:r>
          <a:r>
            <a:rPr lang="zh-TW" altLang="en-US" sz="1800" kern="1200">
              <a:latin typeface="Times"/>
              <a:cs typeface="Times New Roman"/>
            </a:rPr>
            <a:t>資助，</a:t>
          </a:r>
          <a:r>
            <a:rPr lang="zh-TW" sz="1800" kern="1200">
              <a:latin typeface="Times"/>
              <a:cs typeface="Times New Roman"/>
            </a:rPr>
            <a:t>如</a:t>
          </a:r>
          <a:r>
            <a:rPr lang="zh-TW" altLang="en-US" sz="1800" kern="1200">
              <a:latin typeface="Times"/>
              <a:cs typeface="Times New Roman"/>
            </a:rPr>
            <a:t>首年</a:t>
          </a:r>
          <a:r>
            <a:rPr lang="zh-TW" sz="1800" kern="1200">
              <a:latin typeface="Times"/>
              <a:cs typeface="Times New Roman"/>
            </a:rPr>
            <a:t>申</a:t>
          </a:r>
          <a:r>
            <a:rPr lang="zh-TW" altLang="en-US" sz="1800" kern="1200">
              <a:latin typeface="Times"/>
              <a:cs typeface="Times New Roman"/>
            </a:rPr>
            <a:t>請的資助</a:t>
          </a:r>
          <a:r>
            <a:rPr lang="zh-TW" sz="1800" kern="1200">
              <a:latin typeface="Times"/>
              <a:cs typeface="Times New Roman"/>
            </a:rPr>
            <a:t>少於</a:t>
          </a:r>
          <a:r>
            <a:rPr lang="zh-TW" altLang="en-US" sz="1800" kern="1200">
              <a:effectLst/>
              <a:latin typeface="Times"/>
              <a:cs typeface="Times New Roman"/>
            </a:rPr>
            <a:t>港幣</a:t>
          </a:r>
          <a:r>
            <a:rPr lang="en-US" sz="1800" kern="1200">
              <a:latin typeface="Times"/>
              <a:cs typeface="Times New Roman"/>
            </a:rPr>
            <a:t>500</a:t>
          </a:r>
          <a:r>
            <a:rPr lang="zh-TW" sz="1800" kern="1200">
              <a:latin typeface="Times"/>
              <a:cs typeface="Times New Roman"/>
            </a:rPr>
            <a:t>元，餘額不能於</a:t>
          </a:r>
          <a:r>
            <a:rPr lang="zh-TW" altLang="en-US" sz="1800" kern="1200">
              <a:latin typeface="Times"/>
              <a:cs typeface="Times New Roman"/>
            </a:rPr>
            <a:t>第二年</a:t>
          </a:r>
          <a:r>
            <a:rPr lang="zh-TW" sz="1800" kern="1200">
              <a:latin typeface="Times"/>
              <a:cs typeface="Times New Roman"/>
            </a:rPr>
            <a:t>申請發還</a:t>
          </a:r>
          <a:endParaRPr lang="zh-HK" altLang="en-US" sz="1800" kern="1200">
            <a:latin typeface="Times"/>
            <a:cs typeface="Times New Roman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kern="1200">
              <a:latin typeface="Times"/>
              <a:cs typeface="Times New Roman"/>
            </a:rPr>
            <a:t>填妥網上</a:t>
          </a:r>
          <a:r>
            <a:rPr lang="en-US" altLang="zh-TW" sz="1800" kern="1200">
              <a:latin typeface="Times"/>
              <a:cs typeface="Times New Roman"/>
            </a:rPr>
            <a:t>/</a:t>
          </a:r>
          <a:r>
            <a:rPr lang="zh-TW" altLang="en-US" sz="1800" kern="1200">
              <a:latin typeface="Times"/>
              <a:cs typeface="Times New Roman"/>
            </a:rPr>
            <a:t>紙</a:t>
          </a:r>
          <a:r>
            <a:rPr lang="zh-TW" altLang="en-US" sz="1800" kern="1200">
              <a:latin typeface="Times New Roman"/>
              <a:cs typeface="Times New Roman"/>
            </a:rPr>
            <a:t>本申請表，連同相關證明文件遞交基金執行機構</a:t>
          </a: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kern="1200">
              <a:latin typeface="Times New Roman"/>
              <a:cs typeface="Times New Roman"/>
            </a:rPr>
            <a:t>資助</a:t>
          </a:r>
          <a:r>
            <a:rPr lang="zh-TW" sz="1800" kern="1200">
              <a:latin typeface="Times New Roman"/>
              <a:cs typeface="Times New Roman"/>
            </a:rPr>
            <a:t>款項會以銀行過戶方式發還</a:t>
          </a:r>
          <a:endParaRPr lang="zh-TW" altLang="en-US" sz="1800" kern="1200">
            <a:latin typeface="Times New Roman"/>
            <a:cs typeface="Times New Roman"/>
          </a:endParaRPr>
        </a:p>
      </dsp:txBody>
      <dsp:txXfrm>
        <a:off x="5919241" y="3298677"/>
        <a:ext cx="5978957" cy="1524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B608CD-B094-460F-811F-C6B4E71ECDCE}">
      <dsp:nvSpPr>
        <dsp:cNvPr id="0" name=""/>
        <dsp:cNvSpPr/>
      </dsp:nvSpPr>
      <dsp:spPr>
        <a:xfrm>
          <a:off x="8189" y="1985110"/>
          <a:ext cx="3422894" cy="1434994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solidFill>
                <a:schemeClr val="bg1"/>
              </a:solidFill>
              <a:latin typeface="Times New Roman"/>
              <a:cs typeface="Times New Roman"/>
            </a:rPr>
            <a:t>行業</a:t>
          </a:r>
          <a:r>
            <a:rPr lang="zh-TW" sz="3600" b="1" kern="1200" dirty="0">
              <a:solidFill>
                <a:schemeClr val="bg1"/>
              </a:solidFill>
              <a:latin typeface="Times New Roman"/>
              <a:cs typeface="Times New Roman"/>
            </a:rPr>
            <a:t>支援</a:t>
          </a:r>
          <a:r>
            <a:rPr lang="zh-TW" altLang="en-US" sz="3600" b="1" kern="1200" dirty="0">
              <a:solidFill>
                <a:schemeClr val="bg1"/>
              </a:solidFill>
              <a:latin typeface="Times New Roman"/>
              <a:cs typeface="Times New Roman"/>
            </a:rPr>
            <a:t>計劃 </a:t>
          </a:r>
          <a:r>
            <a:rPr lang="en-US" altLang="zh-TW" sz="3600" b="1" kern="1200" dirty="0">
              <a:solidFill>
                <a:schemeClr val="bg1"/>
              </a:solidFill>
              <a:latin typeface="Times New Roman"/>
              <a:cs typeface="Times New Roman"/>
            </a:rPr>
            <a:t>(ISP)</a:t>
          </a:r>
          <a:endParaRPr lang="en-US" sz="3600" kern="1200" dirty="0">
            <a:solidFill>
              <a:schemeClr val="bg1"/>
            </a:solidFill>
            <a:latin typeface="Times New Roman"/>
            <a:cs typeface="Times New Roman"/>
          </a:endParaRPr>
        </a:p>
      </dsp:txBody>
      <dsp:txXfrm>
        <a:off x="50219" y="2027140"/>
        <a:ext cx="3338834" cy="1350934"/>
      </dsp:txXfrm>
    </dsp:sp>
    <dsp:sp modelId="{69766052-A5FB-480C-9748-BED96D3D999E}">
      <dsp:nvSpPr>
        <dsp:cNvPr id="0" name=""/>
        <dsp:cNvSpPr/>
      </dsp:nvSpPr>
      <dsp:spPr>
        <a:xfrm rot="18409183">
          <a:off x="3150777" y="2125157"/>
          <a:ext cx="1399078" cy="34902"/>
        </a:xfrm>
        <a:custGeom>
          <a:avLst/>
          <a:gdLst/>
          <a:ahLst/>
          <a:cxnLst/>
          <a:rect l="0" t="0" r="0" b="0"/>
          <a:pathLst>
            <a:path>
              <a:moveTo>
                <a:pt x="0" y="17451"/>
              </a:moveTo>
              <a:lnTo>
                <a:pt x="1399078" y="1745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3815340" y="2107632"/>
        <a:ext cx="69953" cy="69953"/>
      </dsp:txXfrm>
    </dsp:sp>
    <dsp:sp modelId="{B0E32946-269D-418B-9E39-B6499F064E49}">
      <dsp:nvSpPr>
        <dsp:cNvPr id="0" name=""/>
        <dsp:cNvSpPr/>
      </dsp:nvSpPr>
      <dsp:spPr>
        <a:xfrm>
          <a:off x="4269550" y="1098484"/>
          <a:ext cx="5063165" cy="96825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tx1"/>
              </a:solidFill>
              <a:latin typeface="Times New Roman"/>
              <a:cs typeface="Times New Roman"/>
            </a:rPr>
            <a:t>中醫藥行業培訓資助計劃 </a:t>
          </a:r>
          <a:r>
            <a:rPr lang="en-US" altLang="en-US" sz="2400" b="1" kern="1200" dirty="0">
              <a:solidFill>
                <a:schemeClr val="tx1"/>
              </a:solidFill>
              <a:latin typeface="Times New Roman"/>
              <a:cs typeface="Times New Roman"/>
            </a:rPr>
            <a:t>(B1-1)</a:t>
          </a:r>
        </a:p>
      </dsp:txBody>
      <dsp:txXfrm>
        <a:off x="4297909" y="1126843"/>
        <a:ext cx="5006447" cy="911533"/>
      </dsp:txXfrm>
    </dsp:sp>
    <dsp:sp modelId="{DCAD7250-7651-486B-BA1F-5C66DD9D8692}">
      <dsp:nvSpPr>
        <dsp:cNvPr id="0" name=""/>
        <dsp:cNvSpPr/>
      </dsp:nvSpPr>
      <dsp:spPr>
        <a:xfrm>
          <a:off x="3431083" y="2685156"/>
          <a:ext cx="850513" cy="34902"/>
        </a:xfrm>
        <a:custGeom>
          <a:avLst/>
          <a:gdLst/>
          <a:ahLst/>
          <a:cxnLst/>
          <a:rect l="0" t="0" r="0" b="0"/>
          <a:pathLst>
            <a:path>
              <a:moveTo>
                <a:pt x="0" y="17451"/>
              </a:moveTo>
              <a:lnTo>
                <a:pt x="850513" y="1745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3835077" y="2681345"/>
        <a:ext cx="42525" cy="42525"/>
      </dsp:txXfrm>
    </dsp:sp>
    <dsp:sp modelId="{A662E587-E46C-497D-AA6A-6168A1D022A0}">
      <dsp:nvSpPr>
        <dsp:cNvPr id="0" name=""/>
        <dsp:cNvSpPr/>
      </dsp:nvSpPr>
      <dsp:spPr>
        <a:xfrm>
          <a:off x="4281597" y="2223948"/>
          <a:ext cx="5069894" cy="95731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zh-TW" sz="2400" b="1" kern="1200">
              <a:solidFill>
                <a:schemeClr val="tx1"/>
              </a:solidFill>
              <a:latin typeface="Times New Roman"/>
              <a:cs typeface="Times New Roman"/>
            </a:rPr>
            <a:t>中醫藥推廣資助計劃</a:t>
          </a:r>
          <a:r>
            <a:rPr lang="en-US" altLang="zh-TW" sz="2400" b="1" kern="1200" dirty="0">
              <a:solidFill>
                <a:schemeClr val="tx1"/>
              </a:solidFill>
              <a:latin typeface="Times New Roman"/>
              <a:cs typeface="Times New Roman"/>
            </a:rPr>
            <a:t> (B1-2)</a:t>
          </a:r>
        </a:p>
      </dsp:txBody>
      <dsp:txXfrm>
        <a:off x="4309636" y="2251987"/>
        <a:ext cx="5013816" cy="901241"/>
      </dsp:txXfrm>
    </dsp:sp>
    <dsp:sp modelId="{EC8C922E-D6B7-40B3-B050-DBF92CB4B390}">
      <dsp:nvSpPr>
        <dsp:cNvPr id="0" name=""/>
        <dsp:cNvSpPr/>
      </dsp:nvSpPr>
      <dsp:spPr>
        <a:xfrm rot="3174764">
          <a:off x="3152411" y="3245155"/>
          <a:ext cx="1404002" cy="34902"/>
        </a:xfrm>
        <a:custGeom>
          <a:avLst/>
          <a:gdLst/>
          <a:ahLst/>
          <a:cxnLst/>
          <a:rect l="0" t="0" r="0" b="0"/>
          <a:pathLst>
            <a:path>
              <a:moveTo>
                <a:pt x="0" y="17451"/>
              </a:moveTo>
              <a:lnTo>
                <a:pt x="1404002" y="1745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3819312" y="3227506"/>
        <a:ext cx="70200" cy="70200"/>
      </dsp:txXfrm>
    </dsp:sp>
    <dsp:sp modelId="{08D17238-B605-44B3-9DA3-ED8999928D6B}">
      <dsp:nvSpPr>
        <dsp:cNvPr id="0" name=""/>
        <dsp:cNvSpPr/>
      </dsp:nvSpPr>
      <dsp:spPr>
        <a:xfrm>
          <a:off x="4277740" y="3338480"/>
          <a:ext cx="5073751" cy="96825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>
              <a:solidFill>
                <a:prstClr val="black"/>
              </a:solidFill>
              <a:latin typeface="Times New Roman"/>
              <a:ea typeface="新細明體" panose="02020500000000000000" pitchFamily="18" charset="-120"/>
              <a:cs typeface="+mn-cs"/>
            </a:rPr>
            <a:t>中醫藥應用調研及研究資助計劃 </a:t>
          </a:r>
          <a:r>
            <a:rPr lang="en-US" altLang="en-US" sz="2400" b="1" kern="1200" dirty="0">
              <a:solidFill>
                <a:prstClr val="black"/>
              </a:solidFill>
              <a:latin typeface="Times New Roman"/>
              <a:ea typeface="新細明體"/>
              <a:cs typeface="+mn-cs"/>
            </a:rPr>
            <a:t>(B2)</a:t>
          </a:r>
          <a:r>
            <a:rPr lang="zh-TW" altLang="en-US" sz="2400" b="1" kern="1200" dirty="0">
              <a:solidFill>
                <a:schemeClr val="tx1"/>
              </a:solidFill>
              <a:latin typeface="Times New Roman"/>
              <a:ea typeface="新細明體" panose="02020500000000000000" pitchFamily="18" charset="-120"/>
              <a:cs typeface="+mn-cs"/>
            </a:rPr>
            <a:t> </a:t>
          </a:r>
          <a:r>
            <a:rPr lang="zh-TW" altLang="en-US" sz="2400" b="1" kern="1200" dirty="0">
              <a:solidFill>
                <a:schemeClr val="tx1"/>
              </a:solidFill>
              <a:latin typeface="Times New Roman"/>
              <a:cs typeface="Times New Roman"/>
            </a:rPr>
            <a:t> </a:t>
          </a:r>
          <a:endParaRPr lang="en-US" altLang="zh-TW" sz="2400" b="1" kern="1200" dirty="0">
            <a:solidFill>
              <a:schemeClr val="tx1"/>
            </a:solidFill>
          </a:endParaRPr>
        </a:p>
      </dsp:txBody>
      <dsp:txXfrm>
        <a:off x="4306099" y="3366839"/>
        <a:ext cx="5017033" cy="9115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B608CD-B094-460F-811F-C6B4E71ECDCE}">
      <dsp:nvSpPr>
        <dsp:cNvPr id="0" name=""/>
        <dsp:cNvSpPr/>
      </dsp:nvSpPr>
      <dsp:spPr>
        <a:xfrm>
          <a:off x="37217" y="1188705"/>
          <a:ext cx="3285589" cy="231773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b="1" kern="1200" dirty="0"/>
            <a:t>中醫藥資源</a:t>
          </a:r>
          <a:endParaRPr lang="en-HK" altLang="zh-TW" sz="3200" b="1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 dirty="0"/>
            <a:t>及</a:t>
          </a:r>
          <a:endParaRPr lang="en-HK" altLang="zh-TW" sz="32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 dirty="0"/>
            <a:t>參考文件</a:t>
          </a:r>
          <a:endParaRPr lang="en-US" sz="3200" kern="1200" dirty="0">
            <a:latin typeface="Times New Roman"/>
            <a:cs typeface="Times New Roman"/>
          </a:endParaRPr>
        </a:p>
      </dsp:txBody>
      <dsp:txXfrm>
        <a:off x="105101" y="1256589"/>
        <a:ext cx="3149821" cy="2181966"/>
      </dsp:txXfrm>
    </dsp:sp>
    <dsp:sp modelId="{69766052-A5FB-480C-9748-BED96D3D999E}">
      <dsp:nvSpPr>
        <dsp:cNvPr id="0" name=""/>
        <dsp:cNvSpPr/>
      </dsp:nvSpPr>
      <dsp:spPr>
        <a:xfrm rot="17943579">
          <a:off x="2786267" y="1413892"/>
          <a:ext cx="2086565" cy="43463"/>
        </a:xfrm>
        <a:custGeom>
          <a:avLst/>
          <a:gdLst/>
          <a:ahLst/>
          <a:cxnLst/>
          <a:rect l="0" t="0" r="0" b="0"/>
          <a:pathLst>
            <a:path>
              <a:moveTo>
                <a:pt x="0" y="21731"/>
              </a:moveTo>
              <a:lnTo>
                <a:pt x="2086565" y="21731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777386" y="1383459"/>
        <a:ext cx="104328" cy="104328"/>
      </dsp:txXfrm>
    </dsp:sp>
    <dsp:sp modelId="{B0E32946-269D-418B-9E39-B6499F064E49}">
      <dsp:nvSpPr>
        <dsp:cNvPr id="0" name=""/>
        <dsp:cNvSpPr/>
      </dsp:nvSpPr>
      <dsp:spPr>
        <a:xfrm>
          <a:off x="4336293" y="0"/>
          <a:ext cx="5542908" cy="1047350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000" kern="1200" dirty="0"/>
            <a:t>藥典</a:t>
          </a:r>
          <a:r>
            <a:rPr lang="zh-CN" altLang="en-US" sz="2000" kern="1200" dirty="0"/>
            <a:t>：</a:t>
          </a:r>
          <a:br>
            <a:rPr lang="en-HK" altLang="zh-CN" sz="2000" kern="1200" dirty="0"/>
          </a:br>
          <a:r>
            <a:rPr lang="zh-TW" sz="2000" kern="1200" dirty="0"/>
            <a:t>包中國藥典</a:t>
          </a:r>
          <a:r>
            <a:rPr lang="en-HK" sz="2000" kern="1200" dirty="0"/>
            <a:t>CP</a:t>
          </a:r>
          <a:r>
            <a:rPr lang="zh-TW" sz="2000" kern="1200" dirty="0"/>
            <a:t>，英國藥典</a:t>
          </a:r>
          <a:r>
            <a:rPr lang="en-HK" sz="2000" kern="1200" dirty="0"/>
            <a:t> BP</a:t>
          </a:r>
          <a:r>
            <a:rPr lang="zh-TW" sz="2000" kern="1200" dirty="0"/>
            <a:t>，美國藥典</a:t>
          </a:r>
          <a:r>
            <a:rPr lang="en-HK" sz="2000" kern="1200" dirty="0"/>
            <a:t>USP</a:t>
          </a:r>
          <a:endParaRPr lang="zh-TW" altLang="en-US" sz="2000" kern="1200" dirty="0">
            <a:latin typeface="Times New Roman"/>
            <a:cs typeface="Times New Roman"/>
          </a:endParaRPr>
        </a:p>
      </dsp:txBody>
      <dsp:txXfrm>
        <a:off x="4366969" y="30676"/>
        <a:ext cx="5481556" cy="985998"/>
      </dsp:txXfrm>
    </dsp:sp>
    <dsp:sp modelId="{DCAD7250-7651-486B-BA1F-5C66DD9D8692}">
      <dsp:nvSpPr>
        <dsp:cNvPr id="0" name=""/>
        <dsp:cNvSpPr/>
      </dsp:nvSpPr>
      <dsp:spPr>
        <a:xfrm rot="19687226">
          <a:off x="3235722" y="2020930"/>
          <a:ext cx="1154665" cy="43463"/>
        </a:xfrm>
        <a:custGeom>
          <a:avLst/>
          <a:gdLst/>
          <a:ahLst/>
          <a:cxnLst/>
          <a:rect l="0" t="0" r="0" b="0"/>
          <a:pathLst>
            <a:path>
              <a:moveTo>
                <a:pt x="0" y="21731"/>
              </a:moveTo>
              <a:lnTo>
                <a:pt x="1154665" y="21731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84188" y="2013795"/>
        <a:ext cx="57733" cy="57733"/>
      </dsp:txXfrm>
    </dsp:sp>
    <dsp:sp modelId="{A662E587-E46C-497D-AA6A-6168A1D022A0}">
      <dsp:nvSpPr>
        <dsp:cNvPr id="0" name=""/>
        <dsp:cNvSpPr/>
      </dsp:nvSpPr>
      <dsp:spPr>
        <a:xfrm>
          <a:off x="4303302" y="1219989"/>
          <a:ext cx="5583314" cy="1035525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000" kern="1200" dirty="0"/>
            <a:t>中醫藥相關數據庫</a:t>
          </a:r>
          <a:r>
            <a:rPr lang="zh-CN" altLang="en-US" sz="2000" kern="1200" dirty="0"/>
            <a:t>：</a:t>
          </a:r>
          <a:br>
            <a:rPr lang="en-HK" altLang="zh-CN" sz="2000" kern="1200" dirty="0"/>
          </a:br>
          <a:r>
            <a:rPr lang="en-HK" sz="2000" kern="1200" dirty="0"/>
            <a:t>CNKI</a:t>
          </a:r>
          <a:r>
            <a:rPr lang="zh-TW" sz="2000" kern="1200" dirty="0"/>
            <a:t>中國知網、萬方數據庫、華藝線上圖書館</a:t>
          </a:r>
          <a:r>
            <a:rPr lang="zh-HK" sz="2000" kern="1200" dirty="0"/>
            <a:t>等</a:t>
          </a:r>
          <a:endParaRPr lang="en-US" sz="2000" kern="1200" dirty="0">
            <a:latin typeface="Times New Roman"/>
            <a:cs typeface="Times New Roman"/>
          </a:endParaRPr>
        </a:p>
      </dsp:txBody>
      <dsp:txXfrm>
        <a:off x="4333631" y="1250318"/>
        <a:ext cx="5522656" cy="974867"/>
      </dsp:txXfrm>
    </dsp:sp>
    <dsp:sp modelId="{74D94B9E-C4F9-446E-9435-30F5C951EF6F}">
      <dsp:nvSpPr>
        <dsp:cNvPr id="0" name=""/>
        <dsp:cNvSpPr/>
      </dsp:nvSpPr>
      <dsp:spPr>
        <a:xfrm rot="2016540">
          <a:off x="3231784" y="2627236"/>
          <a:ext cx="1089008" cy="43463"/>
        </a:xfrm>
        <a:custGeom>
          <a:avLst/>
          <a:gdLst/>
          <a:ahLst/>
          <a:cxnLst/>
          <a:rect l="0" t="0" r="0" b="0"/>
          <a:pathLst>
            <a:path>
              <a:moveTo>
                <a:pt x="0" y="21731"/>
              </a:moveTo>
              <a:lnTo>
                <a:pt x="1089008" y="21731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49063" y="2621742"/>
        <a:ext cx="54450" cy="54450"/>
      </dsp:txXfrm>
    </dsp:sp>
    <dsp:sp modelId="{28AA177F-B0B0-4E9F-BC52-766B5A4F6570}">
      <dsp:nvSpPr>
        <dsp:cNvPr id="0" name=""/>
        <dsp:cNvSpPr/>
      </dsp:nvSpPr>
      <dsp:spPr>
        <a:xfrm>
          <a:off x="4229770" y="2425571"/>
          <a:ext cx="5658342" cy="1049583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000" kern="1200" dirty="0"/>
            <a:t>中醫藥政策法規、製藥生產質量管理規範文件（</a:t>
          </a:r>
          <a:r>
            <a:rPr lang="en-HK" sz="2000" kern="1200" dirty="0"/>
            <a:t>GMP SOP</a:t>
          </a:r>
          <a:r>
            <a:rPr lang="zh-TW" sz="2000" kern="1200" dirty="0"/>
            <a:t>）等</a:t>
          </a:r>
          <a:endParaRPr lang="en-US" sz="2000" kern="1200" dirty="0">
            <a:latin typeface="Times New Roman"/>
            <a:cs typeface="Times New Roman"/>
          </a:endParaRPr>
        </a:p>
      </dsp:txBody>
      <dsp:txXfrm>
        <a:off x="4260511" y="2456312"/>
        <a:ext cx="5596860" cy="988101"/>
      </dsp:txXfrm>
    </dsp:sp>
    <dsp:sp modelId="{EC8C922E-D6B7-40B3-B050-DBF92CB4B390}">
      <dsp:nvSpPr>
        <dsp:cNvPr id="0" name=""/>
        <dsp:cNvSpPr/>
      </dsp:nvSpPr>
      <dsp:spPr>
        <a:xfrm rot="3811678">
          <a:off x="2758968" y="3236497"/>
          <a:ext cx="2034641" cy="43463"/>
        </a:xfrm>
        <a:custGeom>
          <a:avLst/>
          <a:gdLst/>
          <a:ahLst/>
          <a:cxnLst/>
          <a:rect l="0" t="0" r="0" b="0"/>
          <a:pathLst>
            <a:path>
              <a:moveTo>
                <a:pt x="0" y="21731"/>
              </a:moveTo>
              <a:lnTo>
                <a:pt x="2034641" y="21731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725422" y="3207363"/>
        <a:ext cx="101732" cy="101732"/>
      </dsp:txXfrm>
    </dsp:sp>
    <dsp:sp modelId="{08D17238-B605-44B3-9DA3-ED8999928D6B}">
      <dsp:nvSpPr>
        <dsp:cNvPr id="0" name=""/>
        <dsp:cNvSpPr/>
      </dsp:nvSpPr>
      <dsp:spPr>
        <a:xfrm>
          <a:off x="4229770" y="3645210"/>
          <a:ext cx="5644012" cy="1047350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HK" sz="2000" kern="1200" dirty="0"/>
            <a:t>免費註冊</a:t>
          </a:r>
          <a:r>
            <a:rPr lang="zh-TW" sz="2000" kern="1200" dirty="0"/>
            <a:t>成爲「中醫藥資源平台」會員</a:t>
          </a:r>
          <a:r>
            <a:rPr lang="zh-CN" altLang="en-US" sz="2000" kern="1200" dirty="0"/>
            <a:t>：</a:t>
          </a:r>
          <a:br>
            <a:rPr lang="en-HK" altLang="zh-CN" sz="2000" kern="1200" dirty="0"/>
          </a:br>
          <a:r>
            <a:rPr lang="zh-TW" sz="2000" kern="1200" dirty="0"/>
            <a:t>平台通訊</a:t>
          </a:r>
          <a:r>
            <a:rPr lang="en-HK" altLang="zh-TW" sz="2000" kern="1200" dirty="0"/>
            <a:t> - </a:t>
          </a:r>
          <a:r>
            <a:rPr lang="zh-TW" sz="2000" kern="1200" dirty="0"/>
            <a:t>中醫藥發展基金及行業活動的最新消息</a:t>
          </a:r>
          <a:endParaRPr lang="en-US" altLang="zh-TW" sz="2000" kern="1200" dirty="0">
            <a:latin typeface="Times New Roman"/>
            <a:ea typeface="新細明體"/>
            <a:cs typeface="+mn-cs"/>
          </a:endParaRPr>
        </a:p>
      </dsp:txBody>
      <dsp:txXfrm>
        <a:off x="4260446" y="3675886"/>
        <a:ext cx="5582660" cy="985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1C20A-A280-41BD-8238-177BA2802B8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9AC1E-E394-4660-A8FA-818A58B75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70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B1007-8745-43AA-B945-61C905CDD24A}" type="datetimeFigureOut">
              <a:rPr lang="zh-HK" altLang="en-US" smtClean="0"/>
              <a:t>30/11/2022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8CF03-7B16-48DE-BCBD-F02D70E16FE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1112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1" u="sng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8CF03-7B16-48DE-BCBD-F02D70E16FE4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1977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8CF03-7B16-48DE-BCBD-F02D70E16FE4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7177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8CF03-7B16-48DE-BCBD-F02D70E16FE4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63288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8CF03-7B16-48DE-BCBD-F02D70E16FE4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45117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8CF03-7B16-48DE-BCBD-F02D70E16FE4}" type="slidenum">
              <a:rPr lang="zh-HK" altLang="en-US" smtClean="0"/>
              <a:t>20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08320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8CF03-7B16-48DE-BCBD-F02D70E16FE4}" type="slidenum">
              <a:rPr lang="zh-HK" altLang="en-US" smtClean="0"/>
              <a:t>23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2474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hyperlink" Target="about:blank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512" y="3363840"/>
            <a:ext cx="9106677" cy="156719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00139" y="6356352"/>
            <a:ext cx="2448508" cy="365125"/>
          </a:xfrm>
        </p:spPr>
        <p:txBody>
          <a:bodyPr/>
          <a:lstStyle/>
          <a:p>
            <a:fld id="{63EACB0D-90B9-47BA-90A1-23C81ABC78B7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9779" y="6356352"/>
            <a:ext cx="5742992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93" y="5844153"/>
            <a:ext cx="2198915" cy="87732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3658" y="6363480"/>
            <a:ext cx="576943" cy="357997"/>
          </a:xfrm>
        </p:spPr>
        <p:txBody>
          <a:bodyPr/>
          <a:lstStyle/>
          <a:p>
            <a:fld id="{AD88BAA3-9B75-478E-9CFA-11D3628D2F1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79" y="1754797"/>
            <a:ext cx="7697723" cy="151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67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C13AC-DA2C-4F5F-833E-A6DBFCC6481F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87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5527-7705-4213-8377-DB6F6073309E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10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4FEBC-7735-4CB5-95FB-A15D46DF2474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51D7-D2F2-4E0A-8392-B49115E3F118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5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6F6B-755E-4343-92CB-699E365FF890}" type="datetime1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9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FDCEC-E568-4713-86F2-D34C3E4A73AB}" type="datetime1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2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 userDrawn="1"/>
        </p:nvSpPr>
        <p:spPr>
          <a:xfrm rot="10800000">
            <a:off x="2340465" y="-2"/>
            <a:ext cx="9917439" cy="6858002"/>
          </a:xfrm>
          <a:custGeom>
            <a:avLst/>
            <a:gdLst>
              <a:gd name="connsiteX0" fmla="*/ 2858531 w 9917439"/>
              <a:gd name="connsiteY0" fmla="*/ 6858002 h 6858002"/>
              <a:gd name="connsiteX1" fmla="*/ 0 w 9917439"/>
              <a:gd name="connsiteY1" fmla="*/ 6858002 h 6858002"/>
              <a:gd name="connsiteX2" fmla="*/ 65902 w 9917439"/>
              <a:gd name="connsiteY2" fmla="*/ 6797180 h 6858002"/>
              <a:gd name="connsiteX3" fmla="*/ 65902 w 9917439"/>
              <a:gd name="connsiteY3" fmla="*/ 0 h 6858002"/>
              <a:gd name="connsiteX4" fmla="*/ 9917439 w 9917439"/>
              <a:gd name="connsiteY4" fmla="*/ 0 h 6858002"/>
              <a:gd name="connsiteX5" fmla="*/ 2858531 w 9917439"/>
              <a:gd name="connsiteY5" fmla="*/ 4913954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17439" h="6858002">
                <a:moveTo>
                  <a:pt x="2858531" y="6858002"/>
                </a:moveTo>
                <a:lnTo>
                  <a:pt x="0" y="6858002"/>
                </a:lnTo>
                <a:lnTo>
                  <a:pt x="65902" y="6797180"/>
                </a:lnTo>
                <a:lnTo>
                  <a:pt x="65902" y="0"/>
                </a:lnTo>
                <a:lnTo>
                  <a:pt x="9917439" y="0"/>
                </a:lnTo>
                <a:lnTo>
                  <a:pt x="2858531" y="491395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3" y="815644"/>
            <a:ext cx="6587239" cy="1296186"/>
          </a:xfrm>
          <a:prstGeom prst="rect">
            <a:avLst/>
          </a:prstGeom>
        </p:spPr>
      </p:pic>
      <p:sp>
        <p:nvSpPr>
          <p:cNvPr id="9" name="Parallelogram 8"/>
          <p:cNvSpPr/>
          <p:nvPr userDrawn="1"/>
        </p:nvSpPr>
        <p:spPr>
          <a:xfrm>
            <a:off x="2406364" y="0"/>
            <a:ext cx="8936304" cy="6858000"/>
          </a:xfrm>
          <a:prstGeom prst="parallelogram">
            <a:avLst>
              <a:gd name="adj" fmla="val 10190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192" y="5362608"/>
            <a:ext cx="3413817" cy="136204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710191" y="3924364"/>
            <a:ext cx="3657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/>
              <a:t>香港生產力促進局</a:t>
            </a:r>
            <a:endParaRPr lang="en-US" altLang="zh-TW" sz="2400" b="1"/>
          </a:p>
          <a:p>
            <a:endParaRPr lang="en-US" altLang="zh-TW" sz="800" b="1"/>
          </a:p>
          <a:p>
            <a:r>
              <a:rPr lang="zh-TW" alt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香港九龍達之路</a:t>
            </a:r>
            <a:r>
              <a:rPr lang="en-US" altLang="zh-TW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78</a:t>
            </a:r>
            <a:r>
              <a:rPr lang="zh-TW" alt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號生產力大樓</a:t>
            </a:r>
            <a:endParaRPr lang="en-US" altLang="zh-TW" sz="18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8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+852 2788 5678</a:t>
            </a:r>
            <a:r>
              <a:rPr lang="zh-TW" altLang="en-US" sz="18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</a:t>
            </a:r>
            <a:r>
              <a:rPr lang="en-US" altLang="zh-TW" sz="18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www.hkpc.org</a:t>
            </a:r>
            <a:r>
              <a:rPr lang="en-US" altLang="zh-TW" sz="18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800" b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32713" y="2638169"/>
            <a:ext cx="58381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/>
              <a:t>中醫藥發展基金秘書處</a:t>
            </a:r>
            <a:endParaRPr lang="en-US" altLang="zh-TW" sz="2400" b="1"/>
          </a:p>
          <a:p>
            <a:endParaRPr lang="en-US" altLang="zh-TW" sz="800" b="1"/>
          </a:p>
          <a:p>
            <a:r>
              <a:rPr lang="zh-TW" alt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香港九龍達之路</a:t>
            </a:r>
            <a:r>
              <a:rPr lang="en-US" altLang="zh-TW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78</a:t>
            </a:r>
            <a:r>
              <a:rPr lang="zh-TW" alt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號生產力大樓</a:t>
            </a:r>
            <a:endParaRPr lang="en-US" altLang="zh-TW" sz="18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8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電話：</a:t>
            </a:r>
            <a:r>
              <a:rPr lang="en-US" altLang="zh-TW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2788 5632</a:t>
            </a:r>
            <a:br>
              <a:rPr lang="zh-TW" altLang="en-US" sz="1800"/>
            </a:br>
            <a:r>
              <a:rPr lang="zh-TW" alt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電郵：</a:t>
            </a:r>
            <a:r>
              <a:rPr lang="en-US" altLang="zh-TW" sz="18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enquiry@cmdevfund.hk</a:t>
            </a:r>
            <a:br>
              <a:rPr lang="zh-TW" altLang="en-US" sz="1800"/>
            </a:br>
            <a:r>
              <a:rPr lang="zh-TW" alt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網站：</a:t>
            </a:r>
            <a:r>
              <a:rPr lang="en-US" altLang="zh-TW" sz="18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www.CMDevFund.hk</a:t>
            </a:r>
            <a:endParaRPr lang="en-US" altLang="zh-TW" sz="1800" b="1"/>
          </a:p>
          <a:p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1588272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12814-E0D8-4ABF-A1F4-3BB2632C4E99}" type="datetime1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18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CA3DD-3B4B-4D4A-A79C-2493337E2935}" type="datetime1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4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BE59C-6134-449B-8857-E63D837BB1D9}" type="datetime1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33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1169818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2593376"/>
            <a:ext cx="10515600" cy="3516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23839" y="6353630"/>
            <a:ext cx="2448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60983-BAA4-453A-A6D0-185496619C22}" type="datetime1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9023" y="6353629"/>
            <a:ext cx="3525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24242" y="6353628"/>
            <a:ext cx="576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8BAA3-9B75-478E-9CFA-11D3628D2F1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6" y="221313"/>
            <a:ext cx="3996303" cy="7691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302" y="6189316"/>
            <a:ext cx="1675985" cy="66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7252CD-CBF6-4689-86B0-B609D38813C5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070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37" y="1144123"/>
            <a:ext cx="10412963" cy="864255"/>
          </a:xfrm>
        </p:spPr>
        <p:txBody>
          <a:bodyPr/>
          <a:lstStyle/>
          <a:p>
            <a:r>
              <a:rPr lang="zh-TW" altLang="en-US" b="1">
                <a:ea typeface="新細明體"/>
              </a:rPr>
              <a:t>目的</a:t>
            </a:r>
            <a:endParaRPr lang="en-US" b="1">
              <a:ea typeface="新細明體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40836" y="4396954"/>
            <a:ext cx="10412963" cy="864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u="sng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40836" y="2113401"/>
            <a:ext cx="10515600" cy="42402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>
                <a:solidFill>
                  <a:srgbClr val="0070C0"/>
                </a:solidFill>
                <a:ea typeface="新細明體"/>
              </a:rPr>
              <a:t>改善中醫診所設施</a:t>
            </a:r>
            <a:r>
              <a:rPr lang="zh-TW" altLang="en-US" sz="2400">
                <a:ea typeface="新細明體"/>
              </a:rPr>
              <a:t>資助計劃為申請人提供財政支援，以優化</a:t>
            </a:r>
            <a:r>
              <a:rPr lang="zh-TW" altLang="en-US" sz="2400" b="1">
                <a:solidFill>
                  <a:srgbClr val="0070C0"/>
                </a:solidFill>
                <a:ea typeface="新細明體"/>
              </a:rPr>
              <a:t>病歷系統</a:t>
            </a:r>
            <a:r>
              <a:rPr lang="zh-TW" altLang="en-US" sz="2400">
                <a:ea typeface="新細明體"/>
              </a:rPr>
              <a:t>，提升</a:t>
            </a:r>
            <a:r>
              <a:rPr lang="zh-TW" altLang="en-US" sz="2400" b="1">
                <a:solidFill>
                  <a:srgbClr val="0070C0"/>
                </a:solidFill>
                <a:ea typeface="新細明體"/>
              </a:rPr>
              <a:t>臨床操作的安全和衛生</a:t>
            </a:r>
            <a:r>
              <a:rPr lang="zh-TW" altLang="en-US" sz="2400">
                <a:ea typeface="新細明體"/>
              </a:rPr>
              <a:t>，加強應對</a:t>
            </a:r>
            <a:r>
              <a:rPr lang="zh-TW" altLang="en-US" sz="2400" b="1">
                <a:solidFill>
                  <a:srgbClr val="0070C0"/>
                </a:solidFill>
                <a:ea typeface="新細明體"/>
              </a:rPr>
              <a:t>傳染病的相關感染控制設備</a:t>
            </a:r>
            <a:r>
              <a:rPr lang="zh-TW" altLang="en-US" sz="2400">
                <a:ea typeface="新細明體"/>
              </a:rPr>
              <a:t>，以</a:t>
            </a:r>
            <a:r>
              <a:rPr lang="zh-TW" altLang="en-US" sz="2400" b="1">
                <a:solidFill>
                  <a:srgbClr val="0070C0"/>
                </a:solidFill>
                <a:ea typeface="新細明體"/>
              </a:rPr>
              <a:t>保障中醫診所內的人員及病人的健康</a:t>
            </a:r>
            <a:r>
              <a:rPr lang="zh-TW" altLang="en-US" sz="2400">
                <a:ea typeface="新細明體"/>
              </a:rPr>
              <a:t>，及為市民提供更優質的中醫服務</a:t>
            </a:r>
            <a:endParaRPr lang="zh-TW" altLang="en-US" sz="2400">
              <a:ea typeface="新細明體"/>
              <a:cs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40835" y="3690948"/>
            <a:ext cx="10412963" cy="864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ea typeface="新細明體"/>
              </a:rPr>
              <a:t>合資格機構</a:t>
            </a:r>
            <a:endParaRPr lang="en-US" b="1">
              <a:ea typeface="新細明體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7305" y="4632028"/>
            <a:ext cx="10104699" cy="20867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defTabSz="914377">
              <a:lnSpc>
                <a:spcPct val="90000"/>
              </a:lnSpc>
              <a:spcBef>
                <a:spcPts val="1000"/>
              </a:spcBef>
            </a:pPr>
            <a:r>
              <a:rPr lang="zh-TW" altLang="en-US" sz="2400" b="1">
                <a:solidFill>
                  <a:srgbClr val="0070C0"/>
                </a:solidFill>
                <a:ea typeface="新細明體"/>
              </a:rPr>
              <a:t>中醫診所</a:t>
            </a:r>
            <a:endParaRPr lang="en-US" altLang="zh-TW">
              <a:solidFill>
                <a:srgbClr val="0070C0"/>
              </a:solidFill>
              <a:ea typeface="新細明體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zh-TW" altLang="en-US" sz="2400">
                <a:ea typeface="新細明體"/>
              </a:rPr>
              <a:t>須為</a:t>
            </a:r>
            <a:r>
              <a:rPr lang="zh-TW" altLang="en-US" sz="2400" b="1">
                <a:solidFill>
                  <a:srgbClr val="0070C0"/>
                </a:solidFill>
                <a:ea typeface="新細明體"/>
              </a:rPr>
              <a:t>註冊</a:t>
            </a:r>
            <a:r>
              <a:rPr lang="en-US" altLang="zh-TW" sz="2400" b="1" dirty="0">
                <a:solidFill>
                  <a:srgbClr val="0070C0"/>
                </a:solidFill>
                <a:ea typeface="新細明體"/>
              </a:rPr>
              <a:t>/</a:t>
            </a:r>
            <a:r>
              <a:rPr lang="zh-TW" altLang="en-US" sz="2400" b="1">
                <a:solidFill>
                  <a:srgbClr val="0070C0"/>
                </a:solidFill>
                <a:ea typeface="新細明體"/>
              </a:rPr>
              <a:t>表列中醫師在執業過程中專用的處所</a:t>
            </a:r>
            <a:r>
              <a:rPr lang="zh-TW" altLang="en-US" sz="2400">
                <a:ea typeface="新細明體"/>
              </a:rPr>
              <a:t>；及</a:t>
            </a:r>
            <a:endParaRPr lang="zh-TW" altLang="en-US" sz="2400">
              <a:ea typeface="新細明體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zh-TW" altLang="en-US" sz="2400">
                <a:ea typeface="新細明體"/>
              </a:rPr>
              <a:t>須有</a:t>
            </a:r>
            <a:r>
              <a:rPr lang="zh-TW" altLang="en-US" sz="2400" b="1">
                <a:solidFill>
                  <a:srgbClr val="0070C0"/>
                </a:solidFill>
                <a:ea typeface="新細明體"/>
              </a:rPr>
              <a:t>固定地址</a:t>
            </a:r>
            <a:r>
              <a:rPr lang="zh-TW" altLang="en-US" sz="2400">
                <a:ea typeface="新細明體"/>
              </a:rPr>
              <a:t>；及</a:t>
            </a:r>
            <a:endParaRPr lang="zh-TW" altLang="en-US" sz="2400">
              <a:ea typeface="新細明體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zh-TW" altLang="en-US" sz="2400">
                <a:ea typeface="新細明體"/>
              </a:rPr>
              <a:t>須由</a:t>
            </a:r>
            <a:r>
              <a:rPr lang="zh-TW" sz="2400" b="1">
                <a:solidFill>
                  <a:srgbClr val="0070C0"/>
                </a:solidFill>
                <a:latin typeface="PMingLiU"/>
                <a:ea typeface="PMingLiU"/>
                <a:cs typeface="+mn-lt"/>
              </a:rPr>
              <a:t>註冊</a:t>
            </a:r>
            <a:r>
              <a:rPr lang="en-US" sz="2400" b="1" dirty="0">
                <a:solidFill>
                  <a:srgbClr val="0070C0"/>
                </a:solidFill>
                <a:latin typeface="PMingLiU"/>
                <a:ea typeface="+mn-lt"/>
                <a:cs typeface="+mn-lt"/>
              </a:rPr>
              <a:t>/</a:t>
            </a:r>
            <a:r>
              <a:rPr lang="zh-TW" sz="2400" b="1">
                <a:solidFill>
                  <a:srgbClr val="0070C0"/>
                </a:solidFill>
                <a:latin typeface="PMingLiU"/>
                <a:ea typeface="PMingLiU"/>
                <a:cs typeface="+mn-lt"/>
              </a:rPr>
              <a:t>表列中醫師</a:t>
            </a:r>
            <a:r>
              <a:rPr lang="zh-TW" altLang="en-US" sz="2400" b="1">
                <a:solidFill>
                  <a:srgbClr val="0070C0"/>
                </a:solidFill>
                <a:ea typeface="新細明體"/>
              </a:rPr>
              <a:t>以個人開設</a:t>
            </a:r>
            <a:r>
              <a:rPr lang="en-US" altLang="zh-TW" sz="2400" dirty="0">
                <a:ea typeface="新細明體"/>
              </a:rPr>
              <a:t>(</a:t>
            </a:r>
            <a:r>
              <a:rPr lang="zh-TW" altLang="en-US" sz="2400">
                <a:ea typeface="新細明體"/>
              </a:rPr>
              <a:t>非集團</a:t>
            </a:r>
            <a:r>
              <a:rPr lang="en-US" altLang="zh-TW" sz="2400" dirty="0">
                <a:ea typeface="新細明體"/>
              </a:rPr>
              <a:t>)</a:t>
            </a:r>
            <a:r>
              <a:rPr lang="zh-TW" altLang="en-US" sz="2400">
                <a:ea typeface="新細明體"/>
              </a:rPr>
              <a:t>的模式經營</a:t>
            </a:r>
            <a:endParaRPr lang="zh-TW" altLang="en-US" sz="2400">
              <a:ea typeface="新細明體"/>
              <a:cs typeface="Calibri"/>
            </a:endParaRPr>
          </a:p>
          <a:p>
            <a:endParaRPr lang="en-US" altLang="zh-TW"/>
          </a:p>
          <a:p>
            <a:endParaRPr lang="zh-TW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92142-9060-4C2F-7BCF-E998944840B4}"/>
              </a:ext>
            </a:extLst>
          </p:cNvPr>
          <p:cNvSpPr txBox="1"/>
          <p:nvPr/>
        </p:nvSpPr>
        <p:spPr>
          <a:xfrm>
            <a:off x="5058677" y="-5125"/>
            <a:ext cx="713000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cs typeface="Times New Roman"/>
              </a:rPr>
              <a:t>中醫藥從業員培訓及改善中醫診所設施資助計劃 </a:t>
            </a:r>
            <a:r>
              <a:rPr lang="en-US" altLang="zh-TW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(A1)</a:t>
            </a:r>
            <a:endParaRPr lang="en-US" sz="2100"/>
          </a:p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改善中醫診所設施資助計劃</a:t>
            </a:r>
            <a:r>
              <a:rPr lang="en-US" sz="2100" b="1">
                <a:solidFill>
                  <a:srgbClr val="3366CC"/>
                </a:solidFill>
                <a:latin typeface="Times New Roman"/>
                <a:cs typeface="Times New Roman"/>
              </a:rPr>
              <a:t>(A1-4)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0DE56E-B468-4685-8F4E-85AF5F6BBA21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180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37" y="1169822"/>
            <a:ext cx="10412963" cy="864255"/>
          </a:xfrm>
        </p:spPr>
        <p:txBody>
          <a:bodyPr>
            <a:normAutofit/>
          </a:bodyPr>
          <a:lstStyle/>
          <a:p>
            <a:r>
              <a:rPr lang="zh-TW" altLang="en-US" b="1">
                <a:ea typeface="新細明體"/>
              </a:rPr>
              <a:t>資助比例及上限</a:t>
            </a:r>
            <a:endParaRPr lang="en-US" b="1">
              <a:ea typeface="新細明體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836" y="2126844"/>
            <a:ext cx="10515600" cy="403798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zh-TW" altLang="en-US" b="1">
              <a:latin typeface="+mj-ea"/>
              <a:ea typeface="+mj-ea"/>
            </a:endParaRPr>
          </a:p>
          <a:p>
            <a:endParaRPr lang="en-US" b="1">
              <a:latin typeface="+mj-ea"/>
              <a:ea typeface="+mj-ea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664856"/>
              </p:ext>
            </p:extLst>
          </p:nvPr>
        </p:nvGraphicFramePr>
        <p:xfrm>
          <a:off x="1158960" y="2535936"/>
          <a:ext cx="9886991" cy="310013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972931">
                  <a:extLst>
                    <a:ext uri="{9D8B030D-6E8A-4147-A177-3AD203B41FA5}">
                      <a16:colId xmlns:a16="http://schemas.microsoft.com/office/drawing/2014/main" val="4275503806"/>
                    </a:ext>
                  </a:extLst>
                </a:gridCol>
                <a:gridCol w="7914060">
                  <a:extLst>
                    <a:ext uri="{9D8B030D-6E8A-4147-A177-3AD203B41FA5}">
                      <a16:colId xmlns:a16="http://schemas.microsoft.com/office/drawing/2014/main" val="1307574392"/>
                    </a:ext>
                  </a:extLst>
                </a:gridCol>
              </a:tblGrid>
              <a:tr h="18445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>
                          <a:solidFill>
                            <a:schemeClr val="tx1"/>
                          </a:solidFill>
                          <a:effectLst/>
                          <a:latin typeface="PMingLiU"/>
                          <a:ea typeface="PMingLiU"/>
                          <a:cs typeface="Arial"/>
                        </a:rPr>
                        <a:t>資助比例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2400" b="1" kern="1200">
                          <a:solidFill>
                            <a:schemeClr val="tx1"/>
                          </a:solidFill>
                          <a:latin typeface="PMingLiU"/>
                          <a:ea typeface="PMingLiU"/>
                          <a:cs typeface="Arial"/>
                        </a:rPr>
                        <a:t>一般項目</a:t>
                      </a: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latin typeface="PMingLiU"/>
                          <a:ea typeface="+mn-ea"/>
                          <a:cs typeface="Arial"/>
                        </a:rPr>
                        <a:t>:</a:t>
                      </a:r>
                      <a:r>
                        <a:rPr lang="zh-TW" altLang="en-US" sz="2400" b="1" kern="1200" dirty="0">
                          <a:solidFill>
                            <a:schemeClr val="tx1"/>
                          </a:solidFill>
                          <a:latin typeface="PMingLiU"/>
                          <a:ea typeface="PMingLiU"/>
                          <a:cs typeface="Arial"/>
                        </a:rPr>
                        <a:t> </a:t>
                      </a:r>
                      <a:r>
                        <a:rPr lang="en-US" altLang="zh-TW" sz="2400" b="1" kern="1200" dirty="0">
                          <a:solidFill>
                            <a:srgbClr val="0070C0"/>
                          </a:solidFill>
                          <a:latin typeface="PMingLiU"/>
                          <a:ea typeface="+mn-ea"/>
                          <a:cs typeface="Arial"/>
                        </a:rPr>
                        <a:t>50%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altLang="zh-TW" sz="2400" b="1" kern="1200" dirty="0">
                        <a:solidFill>
                          <a:srgbClr val="FF0000"/>
                        </a:solidFill>
                        <a:latin typeface="PMingLiU"/>
                        <a:ea typeface="+mn-ea"/>
                        <a:cs typeface="Arial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TW" altLang="en-US" sz="2400" b="1" kern="1200">
                          <a:solidFill>
                            <a:schemeClr val="tx1"/>
                          </a:solidFill>
                          <a:latin typeface="PMingLiU"/>
                          <a:ea typeface="PMingLiU"/>
                          <a:cs typeface="Arial"/>
                        </a:rPr>
                        <a:t>若所購置的</a:t>
                      </a:r>
                      <a:r>
                        <a:rPr lang="zh-TW" altLang="en-US" sz="2400" b="1" u="sng" kern="1200">
                          <a:solidFill>
                            <a:srgbClr val="0070C0"/>
                          </a:solidFill>
                          <a:latin typeface="PMingLiU"/>
                          <a:ea typeface="PMingLiU"/>
                          <a:cs typeface="Arial"/>
                        </a:rPr>
                        <a:t>項目為「中藥貯存及相關設備」及符合「項目能提升中醫診所配發中藥材的質量」之資助原則</a:t>
                      </a:r>
                      <a:r>
                        <a:rPr lang="zh-TW" altLang="en-US" sz="2400" b="1" kern="1200">
                          <a:solidFill>
                            <a:schemeClr val="tx1"/>
                          </a:solidFill>
                          <a:latin typeface="PMingLiU"/>
                          <a:ea typeface="PMingLiU"/>
                          <a:cs typeface="Arial"/>
                        </a:rPr>
                        <a:t>，有關項目最高可獲實際費用的</a:t>
                      </a:r>
                      <a:r>
                        <a:rPr lang="en-US" altLang="zh-TW" sz="2400" b="1" kern="1200" dirty="0">
                          <a:solidFill>
                            <a:srgbClr val="0070C0"/>
                          </a:solidFill>
                          <a:latin typeface="PMingLiU"/>
                          <a:ea typeface="+mn-ea"/>
                          <a:cs typeface="Arial"/>
                        </a:rPr>
                        <a:t>80%</a:t>
                      </a:r>
                      <a:r>
                        <a:rPr lang="zh-TW" altLang="en-US" sz="2400" b="1" kern="1200">
                          <a:solidFill>
                            <a:srgbClr val="0070C0"/>
                          </a:solidFill>
                          <a:latin typeface="PMingLiU"/>
                          <a:ea typeface="PMingLiU"/>
                          <a:cs typeface="Arial"/>
                        </a:rPr>
                        <a:t>資助</a:t>
                      </a:r>
                      <a:r>
                        <a:rPr lang="zh-TW" altLang="en-US" sz="2400" b="1" kern="1200">
                          <a:solidFill>
                            <a:schemeClr val="tx1"/>
                          </a:solidFill>
                          <a:latin typeface="PMingLiU"/>
                          <a:ea typeface="PMingLiU"/>
                          <a:cs typeface="Arial"/>
                        </a:rPr>
                        <a:t>。</a:t>
                      </a:r>
                      <a:endParaRPr lang="en-US" altLang="zh-TW" sz="2400" b="1" kern="1200">
                        <a:solidFill>
                          <a:schemeClr val="tx1"/>
                        </a:solidFill>
                        <a:latin typeface="PMingLiU"/>
                        <a:ea typeface="PMingLiU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828915"/>
                  </a:ext>
                </a:extLst>
              </a:tr>
              <a:tr h="117989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>
                          <a:solidFill>
                            <a:schemeClr val="tx1"/>
                          </a:solidFill>
                          <a:effectLst/>
                          <a:latin typeface="PMingLiU"/>
                          <a:ea typeface="PMingLiU"/>
                          <a:cs typeface="Arial"/>
                        </a:rPr>
                        <a:t>資助上限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Calibri" panose="020F0502020204030204" pitchFamily="34" charset="0"/>
                        <a:buNone/>
                        <a:tabLst>
                          <a:tab pos="182563" algn="l"/>
                        </a:tabLst>
                      </a:pPr>
                      <a:r>
                        <a:rPr lang="zh-TW" altLang="en-US" sz="2400" b="1" kern="1200">
                          <a:solidFill>
                            <a:schemeClr val="tx1"/>
                          </a:solidFill>
                          <a:latin typeface="PMingLiU"/>
                          <a:ea typeface="PMingLiU"/>
                          <a:cs typeface="Arial"/>
                        </a:rPr>
                        <a:t>每間個人開設的中醫診所 </a:t>
                      </a:r>
                      <a:r>
                        <a:rPr lang="en-US" altLang="zh-TW" sz="3600" b="1" kern="1200" dirty="0">
                          <a:solidFill>
                            <a:srgbClr val="FF0000"/>
                          </a:solidFill>
                          <a:latin typeface="PMingLiU"/>
                          <a:ea typeface="+mn-ea"/>
                          <a:cs typeface="Arial"/>
                        </a:rPr>
                        <a:t>$25,000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470443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11</a:t>
            </a:fld>
            <a:endParaRPr lang="en-US"/>
          </a:p>
        </p:txBody>
      </p:sp>
      <p:sp>
        <p:nvSpPr>
          <p:cNvPr id="10" name="橢圓 9"/>
          <p:cNvSpPr/>
          <p:nvPr/>
        </p:nvSpPr>
        <p:spPr>
          <a:xfrm>
            <a:off x="5177812" y="1029811"/>
            <a:ext cx="6202622" cy="13671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sz="2800" b="1">
                <a:ea typeface="新細明體"/>
              </a:rPr>
              <a:t>「</a:t>
            </a:r>
            <a:r>
              <a:rPr lang="zh-TW" altLang="en-US" sz="2800" b="1">
                <a:latin typeface="Times New Roman"/>
                <a:ea typeface="新細明體"/>
                <a:cs typeface="Times New Roman"/>
              </a:rPr>
              <a:t>中藥貯存及相關設備」的資助比例為最高</a:t>
            </a:r>
            <a:r>
              <a:rPr lang="en-US" altLang="zh-TW" sz="2800" b="1" dirty="0">
                <a:latin typeface="Times New Roman"/>
                <a:ea typeface="新細明體"/>
                <a:cs typeface="Times New Roman"/>
              </a:rPr>
              <a:t>80%</a:t>
            </a:r>
            <a:endParaRPr lang="zh-HK" altLang="en-US" sz="2800" b="1" dirty="0"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64C9E-8C95-8A9A-006C-8744929E2290}"/>
              </a:ext>
            </a:extLst>
          </p:cNvPr>
          <p:cNvSpPr txBox="1"/>
          <p:nvPr/>
        </p:nvSpPr>
        <p:spPr>
          <a:xfrm>
            <a:off x="5058677" y="-5125"/>
            <a:ext cx="713000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cs typeface="Times New Roman"/>
              </a:rPr>
              <a:t>中醫藥從業員培訓及改善中醫診所設施資助計劃 </a:t>
            </a:r>
            <a:r>
              <a:rPr lang="en-US" altLang="zh-TW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(A1)</a:t>
            </a:r>
            <a:endParaRPr lang="en-US" sz="2100"/>
          </a:p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改善中醫診所設施資助計劃</a:t>
            </a:r>
            <a:r>
              <a:rPr lang="en-US" sz="2100" b="1">
                <a:solidFill>
                  <a:srgbClr val="3366CC"/>
                </a:solidFill>
                <a:latin typeface="Times New Roman"/>
                <a:cs typeface="Times New Roman"/>
              </a:rPr>
              <a:t>(A1-4)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702358-1790-498F-B35F-E30AE30EA21D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643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37" y="1169822"/>
            <a:ext cx="10412963" cy="864255"/>
          </a:xfrm>
        </p:spPr>
        <p:txBody>
          <a:bodyPr>
            <a:normAutofit/>
          </a:bodyPr>
          <a:lstStyle/>
          <a:p>
            <a:r>
              <a:rPr lang="zh-TW" altLang="en-US" b="1">
                <a:ea typeface="新細明體"/>
              </a:rPr>
              <a:t>資助原則</a:t>
            </a:r>
            <a:endParaRPr lang="en-US" b="1">
              <a:ea typeface="新細明體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836" y="1995518"/>
            <a:ext cx="10515600" cy="42987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zh-TW" altLang="en-US" sz="2300">
                <a:latin typeface="Times New Roman"/>
                <a:ea typeface="PMingLiU"/>
                <a:cs typeface="Times New Roman"/>
              </a:rPr>
              <a:t>申請項目必須符合以下</a:t>
            </a:r>
            <a:r>
              <a:rPr lang="zh-TW" altLang="en-US" sz="2300" u="sng">
                <a:latin typeface="Times New Roman"/>
                <a:ea typeface="PMingLiU"/>
                <a:cs typeface="Times New Roman"/>
              </a:rPr>
              <a:t>最少一項</a:t>
            </a:r>
            <a:r>
              <a:rPr lang="zh-TW" altLang="en-US" sz="2300">
                <a:latin typeface="Times New Roman"/>
                <a:ea typeface="PMingLiU"/>
                <a:cs typeface="Times New Roman"/>
              </a:rPr>
              <a:t>原則</a:t>
            </a:r>
          </a:p>
          <a:p>
            <a:pPr marL="971550" lvl="1" indent="-514350">
              <a:buFont typeface="+mj-lt"/>
              <a:buAutoNum type="romanLcPeriod"/>
            </a:pPr>
            <a:r>
              <a:rPr lang="zh-TW" altLang="en-US" sz="2300">
                <a:latin typeface="Times New Roman"/>
                <a:ea typeface="PMingLiU"/>
                <a:cs typeface="Times New Roman"/>
              </a:rPr>
              <a:t>項目能</a:t>
            </a:r>
            <a:r>
              <a:rPr lang="zh-TW" altLang="en-US" sz="2300" b="1">
                <a:solidFill>
                  <a:srgbClr val="0070C0"/>
                </a:solidFill>
                <a:latin typeface="Times New Roman"/>
                <a:ea typeface="PMingLiU"/>
                <a:cs typeface="Times New Roman"/>
              </a:rPr>
              <a:t>優化中醫病歷系統</a:t>
            </a:r>
            <a:r>
              <a:rPr lang="zh-TW" altLang="en-US" sz="2300">
                <a:latin typeface="Times New Roman"/>
                <a:ea typeface="PMingLiU"/>
                <a:cs typeface="Times New Roman"/>
              </a:rPr>
              <a:t>；或 </a:t>
            </a:r>
          </a:p>
          <a:p>
            <a:pPr marL="971550" lvl="1" indent="-514350">
              <a:buFont typeface="+mj-lt"/>
              <a:buAutoNum type="romanLcPeriod"/>
            </a:pPr>
            <a:r>
              <a:rPr lang="zh-TW" altLang="en-US" sz="2300">
                <a:latin typeface="Times New Roman"/>
                <a:ea typeface="PMingLiU"/>
                <a:cs typeface="Times New Roman"/>
              </a:rPr>
              <a:t>項目能</a:t>
            </a:r>
            <a:r>
              <a:rPr lang="zh-TW" altLang="en-US" sz="2300" b="1">
                <a:solidFill>
                  <a:srgbClr val="0070C0"/>
                </a:solidFill>
                <a:latin typeface="Times New Roman"/>
                <a:ea typeface="PMingLiU"/>
                <a:cs typeface="Times New Roman"/>
              </a:rPr>
              <a:t>提升中醫臨床操作的安全性</a:t>
            </a:r>
            <a:r>
              <a:rPr lang="zh-TW" altLang="en-US" sz="2300">
                <a:latin typeface="Times New Roman"/>
                <a:ea typeface="PMingLiU"/>
                <a:cs typeface="Times New Roman"/>
              </a:rPr>
              <a:t>；或</a:t>
            </a:r>
          </a:p>
          <a:p>
            <a:pPr marL="971550" lvl="1" indent="-514350">
              <a:buFont typeface="+mj-lt"/>
              <a:buAutoNum type="romanLcPeriod"/>
            </a:pPr>
            <a:r>
              <a:rPr lang="zh-TW" altLang="en-US" sz="2300">
                <a:latin typeface="Times New Roman"/>
                <a:ea typeface="PMingLiU"/>
                <a:cs typeface="Times New Roman"/>
              </a:rPr>
              <a:t>項目能</a:t>
            </a:r>
            <a:r>
              <a:rPr lang="zh-TW" altLang="en-US" sz="2300" b="1">
                <a:solidFill>
                  <a:srgbClr val="0070C0"/>
                </a:solidFill>
                <a:latin typeface="Times New Roman"/>
                <a:ea typeface="PMingLiU"/>
                <a:cs typeface="Times New Roman"/>
              </a:rPr>
              <a:t>提升中醫臨床操作的衛生</a:t>
            </a:r>
            <a:r>
              <a:rPr lang="zh-TW" altLang="en-US" sz="2300">
                <a:latin typeface="Times New Roman"/>
                <a:ea typeface="PMingLiU"/>
                <a:cs typeface="Times New Roman"/>
              </a:rPr>
              <a:t>；或</a:t>
            </a:r>
          </a:p>
          <a:p>
            <a:pPr marL="971550" lvl="1" indent="-514350">
              <a:buFont typeface="+mj-lt"/>
              <a:buAutoNum type="romanLcPeriod"/>
            </a:pPr>
            <a:r>
              <a:rPr lang="zh-TW" altLang="en-US" sz="2300">
                <a:latin typeface="Times New Roman"/>
                <a:ea typeface="PMingLiU"/>
                <a:cs typeface="Times New Roman"/>
              </a:rPr>
              <a:t>項目能</a:t>
            </a:r>
            <a:r>
              <a:rPr lang="zh-TW" altLang="en-US" sz="2300" b="1">
                <a:solidFill>
                  <a:srgbClr val="0070C0"/>
                </a:solidFill>
                <a:latin typeface="Times New Roman"/>
                <a:ea typeface="PMingLiU"/>
                <a:cs typeface="Times New Roman"/>
              </a:rPr>
              <a:t>提升中醫診所防控傳染病的能力</a:t>
            </a:r>
            <a:r>
              <a:rPr lang="zh-TW" altLang="en-US" sz="2300">
                <a:latin typeface="Times New Roman"/>
                <a:ea typeface="PMingLiU"/>
                <a:cs typeface="Times New Roman"/>
              </a:rPr>
              <a:t>；或</a:t>
            </a:r>
            <a:endParaRPr lang="en-HK" altLang="zh-TW" sz="2300">
              <a:latin typeface="Times New Roman"/>
              <a:ea typeface="PMingLiU"/>
              <a:cs typeface="Times New Roman"/>
            </a:endParaRPr>
          </a:p>
          <a:p>
            <a:pPr marL="971550" lvl="1" indent="-514350">
              <a:buAutoNum type="romanLcPeriod"/>
            </a:pPr>
            <a:r>
              <a:rPr lang="zh-TW" altLang="en-US" sz="2300">
                <a:latin typeface="Times New Roman"/>
                <a:ea typeface="PMingLiU"/>
                <a:cs typeface="Times New Roman"/>
              </a:rPr>
              <a:t>項目能</a:t>
            </a:r>
            <a:r>
              <a:rPr lang="zh-TW" altLang="en-US" sz="2300" b="1">
                <a:solidFill>
                  <a:srgbClr val="0070C0"/>
                </a:solidFill>
                <a:latin typeface="Times New Roman"/>
                <a:ea typeface="PMingLiU"/>
                <a:cs typeface="Times New Roman"/>
              </a:rPr>
              <a:t>為市民提供更優質的中醫服務</a:t>
            </a:r>
            <a:r>
              <a:rPr lang="en-US" altLang="zh-TW" sz="2300" dirty="0">
                <a:latin typeface="Times New Roman"/>
                <a:ea typeface="新細明體"/>
                <a:cs typeface="Times New Roman"/>
              </a:rPr>
              <a:t>(</a:t>
            </a:r>
            <a:r>
              <a:rPr lang="zh-TW" altLang="en-US" sz="2300">
                <a:latin typeface="Times New Roman"/>
                <a:ea typeface="PMingLiU"/>
                <a:cs typeface="Times New Roman"/>
              </a:rPr>
              <a:t>包括系統化及現代化等提升中醫服務質素的方法</a:t>
            </a:r>
            <a:r>
              <a:rPr lang="en-US" altLang="zh-TW" sz="2300" dirty="0">
                <a:latin typeface="Times New Roman"/>
                <a:ea typeface="新細明體"/>
                <a:cs typeface="Times New Roman"/>
              </a:rPr>
              <a:t>)</a:t>
            </a:r>
            <a:r>
              <a:rPr lang="zh-TW" sz="2300">
                <a:latin typeface="Times New Roman"/>
                <a:ea typeface="PMingLiU"/>
                <a:cs typeface="Times New Roman"/>
              </a:rPr>
              <a:t>；或</a:t>
            </a:r>
            <a:endParaRPr lang="en-HK" altLang="zh-TW" sz="2300">
              <a:latin typeface="Times New Roman"/>
              <a:ea typeface="PMingLiU"/>
              <a:cs typeface="Times New Roman"/>
            </a:endParaRPr>
          </a:p>
          <a:p>
            <a:pPr marL="971550" lvl="1" indent="-514350">
              <a:buFont typeface="+mj-lt"/>
              <a:buAutoNum type="romanLcPeriod"/>
            </a:pPr>
            <a:r>
              <a:rPr lang="zh-TW" altLang="en-US" sz="2300">
                <a:latin typeface="Times New Roman"/>
                <a:ea typeface="PMingLiU"/>
                <a:cs typeface="Times New Roman"/>
              </a:rPr>
              <a:t>項目能</a:t>
            </a:r>
            <a:r>
              <a:rPr lang="zh-TW" altLang="en-US" b="1">
                <a:solidFill>
                  <a:srgbClr val="0070C0"/>
                </a:solidFill>
                <a:latin typeface="Times New Roman"/>
                <a:ea typeface="PMingLiU"/>
                <a:cs typeface="Times New Roman"/>
              </a:rPr>
              <a:t>提升中醫診所配發中藥材的質量</a:t>
            </a:r>
            <a:endParaRPr lang="en-US" altLang="zh-TW" b="1">
              <a:solidFill>
                <a:srgbClr val="0070C0"/>
              </a:solidFill>
              <a:latin typeface="Times New Roman"/>
              <a:ea typeface="PMingLiU"/>
              <a:cs typeface="Times New Roman"/>
            </a:endParaRPr>
          </a:p>
          <a:p>
            <a:pPr marL="457200" lvl="1" indent="0">
              <a:buNone/>
            </a:pPr>
            <a:endParaRPr lang="en-US" altLang="zh-TW" sz="2300" b="1" u="sng" dirty="0">
              <a:solidFill>
                <a:srgbClr val="FF0000"/>
              </a:solidFill>
              <a:latin typeface="Times New Roman"/>
              <a:ea typeface="新細明體"/>
              <a:cs typeface="Times New Roman"/>
            </a:endParaRP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‒"/>
            </a:pPr>
            <a:r>
              <a:rPr lang="zh-TW" altLang="en-US" sz="2300">
                <a:latin typeface="Times New Roman"/>
                <a:ea typeface="PMingLiU"/>
                <a:cs typeface="Times New Roman"/>
              </a:rPr>
              <a:t>項目必須為「</a:t>
            </a:r>
            <a:r>
              <a:rPr lang="zh-TW" altLang="en-US" sz="2300" b="1">
                <a:solidFill>
                  <a:srgbClr val="0070C0"/>
                </a:solidFill>
                <a:latin typeface="Times New Roman"/>
                <a:ea typeface="PMingLiU"/>
                <a:cs typeface="Times New Roman"/>
              </a:rPr>
              <a:t>合資格診所設施項目名單</a:t>
            </a:r>
            <a:r>
              <a:rPr lang="zh-TW" altLang="en-US" sz="2300">
                <a:latin typeface="Times New Roman"/>
                <a:ea typeface="PMingLiU"/>
                <a:cs typeface="Times New Roman"/>
              </a:rPr>
              <a:t>」中所列之設施類別</a:t>
            </a:r>
          </a:p>
          <a:p>
            <a:pPr marL="457200" lvl="1" indent="0">
              <a:buNone/>
            </a:pPr>
            <a:endParaRPr lang="zh-TW" altLang="en-US" sz="2300" dirty="0">
              <a:latin typeface="Times New Roman"/>
              <a:ea typeface="PMingLiU"/>
              <a:cs typeface="Times New Roman"/>
            </a:endParaRPr>
          </a:p>
          <a:p>
            <a:pPr marL="227965" indent="-227965"/>
            <a:endParaRPr lang="zh-TW" altLang="en-US" sz="3200" b="1" dirty="0">
              <a:solidFill>
                <a:srgbClr val="3366CC"/>
              </a:solidFill>
              <a:latin typeface="Times New Roman"/>
              <a:ea typeface="PMingLiU"/>
              <a:cs typeface="Calibri" panose="020F0502020204030204"/>
            </a:endParaRPr>
          </a:p>
          <a:p>
            <a:pPr marL="0" indent="0">
              <a:buNone/>
            </a:pPr>
            <a:endParaRPr lang="zh-TW" altLang="en-US" b="1" dirty="0">
              <a:solidFill>
                <a:srgbClr val="3366CC"/>
              </a:solidFill>
              <a:latin typeface="Times New Roman"/>
              <a:ea typeface="PMingLiU"/>
              <a:cs typeface="Times New Roman"/>
            </a:endParaRPr>
          </a:p>
          <a:p>
            <a:pPr marL="0" indent="0">
              <a:buNone/>
            </a:pPr>
            <a:endParaRPr lang="zh-TW" altLang="en-US" b="1" dirty="0">
              <a:latin typeface="Times New Roman"/>
              <a:ea typeface="PMingLiU"/>
              <a:cs typeface="Times New Roman"/>
            </a:endParaRPr>
          </a:p>
          <a:p>
            <a:pPr marL="227965" indent="-227965"/>
            <a:endParaRPr lang="en-US" b="1" dirty="0">
              <a:latin typeface="Times New Roman"/>
              <a:ea typeface="PMingLiU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5CA9E5-57A5-1CBC-E632-E263FD83B194}"/>
              </a:ext>
            </a:extLst>
          </p:cNvPr>
          <p:cNvSpPr txBox="1"/>
          <p:nvPr/>
        </p:nvSpPr>
        <p:spPr>
          <a:xfrm>
            <a:off x="5058677" y="-5125"/>
            <a:ext cx="713000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cs typeface="Times New Roman"/>
              </a:rPr>
              <a:t>中醫藥從業員培訓及改善中醫診所設施資助計劃 </a:t>
            </a:r>
            <a:r>
              <a:rPr lang="en-US" altLang="zh-TW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(A1)</a:t>
            </a:r>
            <a:endParaRPr lang="en-US" sz="2100"/>
          </a:p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改善中醫診所設施資助計劃</a:t>
            </a:r>
            <a:r>
              <a:rPr lang="en-US" sz="2100" b="1">
                <a:solidFill>
                  <a:srgbClr val="3366CC"/>
                </a:solidFill>
                <a:latin typeface="Times New Roman"/>
                <a:cs typeface="Times New Roman"/>
              </a:rPr>
              <a:t>(A1-4)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73E4DD-517E-4F51-822A-345AE592D0AA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87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37" y="1026048"/>
            <a:ext cx="10412963" cy="864255"/>
          </a:xfrm>
        </p:spPr>
        <p:txBody>
          <a:bodyPr>
            <a:normAutofit/>
          </a:bodyPr>
          <a:lstStyle/>
          <a:p>
            <a:r>
              <a:rPr lang="zh-TW" altLang="en-US" b="1">
                <a:latin typeface="Times New Roman"/>
                <a:ea typeface="PMingLiU"/>
                <a:cs typeface="Times New Roman"/>
              </a:rPr>
              <a:t>項目成果</a:t>
            </a:r>
            <a:r>
              <a:rPr lang="zh-TW" b="1">
                <a:latin typeface="Times New Roman"/>
                <a:ea typeface="PMingLiU"/>
                <a:cs typeface="Times New Roman"/>
              </a:rPr>
              <a:t>分享</a:t>
            </a:r>
            <a:endParaRPr lang="en-US">
              <a:latin typeface="Times New Roman"/>
              <a:ea typeface="PMingLiU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120" y="1594882"/>
            <a:ext cx="11550768" cy="523130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>
              <a:buNone/>
            </a:pPr>
            <a:endParaRPr lang="zh-TW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r>
              <a:rPr lang="zh-TW" altLang="en-US" dirty="0">
                <a:latin typeface="Times New Roman"/>
                <a:ea typeface="PMingLiU"/>
                <a:cs typeface="+mn-lt"/>
              </a:rPr>
              <a:t>        </a:t>
            </a:r>
            <a:r>
              <a:rPr lang="en-US" altLang="zh-TW" dirty="0">
                <a:latin typeface="Times New Roman"/>
                <a:ea typeface="+mn-lt"/>
                <a:cs typeface="+mn-lt"/>
              </a:rPr>
              <a:t>A1-03 </a:t>
            </a:r>
            <a:r>
              <a:rPr lang="zh-TW" altLang="en-US">
                <a:latin typeface="Times New Roman"/>
                <a:ea typeface="PMingLiU"/>
                <a:cs typeface="+mn-lt"/>
              </a:rPr>
              <a:t>製劑設備                 </a:t>
            </a:r>
            <a:r>
              <a:rPr lang="en-US" altLang="zh-TW" dirty="0">
                <a:latin typeface="Times New Roman"/>
                <a:ea typeface="+mn-lt"/>
                <a:cs typeface="+mn-lt"/>
              </a:rPr>
              <a:t>A1-04 </a:t>
            </a:r>
            <a:r>
              <a:rPr lang="zh-TW" altLang="en-US">
                <a:latin typeface="Times New Roman"/>
                <a:ea typeface="PMingLiU"/>
                <a:cs typeface="+mn-lt"/>
              </a:rPr>
              <a:t>電針機</a:t>
            </a:r>
            <a:r>
              <a:rPr lang="en-US" altLang="zh-TW" dirty="0">
                <a:latin typeface="Times New Roman"/>
                <a:ea typeface="新細明體"/>
                <a:cs typeface="Times New Roman"/>
              </a:rPr>
              <a:t> </a:t>
            </a:r>
            <a:r>
              <a:rPr lang="zh-TW" altLang="en-US" dirty="0">
                <a:latin typeface="Times New Roman"/>
                <a:ea typeface="PMingLiU"/>
                <a:cs typeface="Times New Roman"/>
              </a:rPr>
              <a:t>   </a:t>
            </a:r>
            <a:r>
              <a:rPr lang="zh-TW" altLang="en-US" dirty="0">
                <a:latin typeface="Times New Roman"/>
                <a:ea typeface="PMingLiU"/>
                <a:cs typeface="+mn-lt"/>
              </a:rPr>
              <a:t>    </a:t>
            </a:r>
            <a:r>
              <a:rPr lang="en-US" altLang="zh-TW" dirty="0">
                <a:latin typeface="Times New Roman"/>
                <a:ea typeface="+mn-lt"/>
                <a:cs typeface="+mn-lt"/>
              </a:rPr>
              <a:t>A1-05</a:t>
            </a:r>
            <a:r>
              <a:rPr lang="zh-TW" dirty="0">
                <a:latin typeface="Times New Roman"/>
                <a:ea typeface="PMingLiU"/>
                <a:cs typeface="+mn-lt"/>
              </a:rPr>
              <a:t>頻譜治療儀(神燈)</a:t>
            </a:r>
            <a:endParaRPr lang="zh-TW" dirty="0">
              <a:latin typeface="Times New Roman"/>
              <a:ea typeface="PMingLiU"/>
              <a:cs typeface="Calibri" panose="020F0502020204030204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Calibri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r>
              <a:rPr lang="zh-TW" altLang="en-US">
                <a:latin typeface="Times New Roman"/>
                <a:ea typeface="PMingLiU"/>
                <a:cs typeface="+mn-lt"/>
              </a:rPr>
              <a:t>           中藥打粉機</a:t>
            </a:r>
            <a:r>
              <a:rPr lang="ja-JP" altLang="en-US" dirty="0">
                <a:latin typeface="Times New Roman"/>
                <a:ea typeface="PMingLiU"/>
                <a:cs typeface="+mn-lt"/>
              </a:rPr>
              <a:t>                        </a:t>
            </a:r>
            <a:r>
              <a:rPr lang="zh-TW" altLang="en-US">
                <a:latin typeface="Times New Roman"/>
                <a:ea typeface="PMingLiU"/>
                <a:cs typeface="+mn-lt"/>
              </a:rPr>
              <a:t>電子針灸儀                   </a:t>
            </a:r>
            <a:r>
              <a:rPr lang="zh-TW">
                <a:latin typeface="Times New Roman"/>
                <a:ea typeface="PMingLiU"/>
                <a:cs typeface="+mn-lt"/>
              </a:rPr>
              <a:t>頻譜治療儀</a:t>
            </a:r>
            <a:endParaRPr lang="en-US" altLang="ja-JP">
              <a:latin typeface="Times New Roman"/>
              <a:ea typeface="PMingLiU"/>
              <a:cs typeface="Calibri" panose="020F0502020204030204"/>
            </a:endParaRPr>
          </a:p>
          <a:p>
            <a:pPr marL="227965" indent="-227965">
              <a:buNone/>
            </a:pPr>
            <a:br>
              <a:rPr lang="en-US" altLang="ja-JP" dirty="0"/>
            </a:br>
            <a:endParaRPr lang="en-US" b="1">
              <a:latin typeface="Times New Roman"/>
              <a:ea typeface="游ゴシック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dirty="0" smtClean="0">
                <a:latin typeface="Times New Roman"/>
                <a:ea typeface="PMingLiU"/>
                <a:cs typeface="Times New Roman"/>
              </a:rPr>
              <a:t>13</a:t>
            </a:fld>
            <a:endParaRPr lang="en-US">
              <a:latin typeface="Times New Roman"/>
              <a:ea typeface="PMingLiU"/>
              <a:cs typeface="Times New Roman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EAEB724B-91D2-4053-85A6-072A2DB40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04471" y="2123263"/>
            <a:ext cx="2915728" cy="3916391"/>
          </a:xfrm>
          <a:prstGeom prst="rect">
            <a:avLst/>
          </a:prstGeom>
        </p:spPr>
      </p:pic>
      <p:pic>
        <p:nvPicPr>
          <p:cNvPr id="8" name="Picture 9" descr="A picture containing indoor, wall, bed, floor&#10;&#10;Description automatically generated">
            <a:extLst>
              <a:ext uri="{FF2B5EF4-FFF2-40B4-BE49-F238E27FC236}">
                <a16:creationId xmlns:a16="http://schemas.microsoft.com/office/drawing/2014/main" id="{4F356A1D-E029-8CEC-7DD3-B0736308D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661" y="2623230"/>
            <a:ext cx="2208893" cy="2945040"/>
          </a:xfrm>
          <a:prstGeom prst="rect">
            <a:avLst/>
          </a:prstGeom>
        </p:spPr>
      </p:pic>
      <p:pic>
        <p:nvPicPr>
          <p:cNvPr id="11" name="Picture 11" descr="A picture containing wall, indoor, bed, bedroom&#10;&#10;Description automatically generated">
            <a:extLst>
              <a:ext uri="{FF2B5EF4-FFF2-40B4-BE49-F238E27FC236}">
                <a16:creationId xmlns:a16="http://schemas.microsoft.com/office/drawing/2014/main" id="{17866359-775F-69D7-FC61-DFD6A36DD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543" y="2625271"/>
            <a:ext cx="2207986" cy="29409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75651A-E7E3-8623-8A2B-4B3476F80768}"/>
              </a:ext>
            </a:extLst>
          </p:cNvPr>
          <p:cNvSpPr txBox="1"/>
          <p:nvPr/>
        </p:nvSpPr>
        <p:spPr>
          <a:xfrm>
            <a:off x="5058677" y="-5125"/>
            <a:ext cx="713000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cs typeface="Times New Roman"/>
              </a:rPr>
              <a:t>中醫藥從業員培訓及改善中醫診所設施資助計劃 </a:t>
            </a:r>
            <a:r>
              <a:rPr lang="en-US" altLang="zh-TW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(A1)</a:t>
            </a:r>
            <a:endParaRPr lang="en-US" sz="2100"/>
          </a:p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改善中醫診所設施資助計劃</a:t>
            </a:r>
            <a:r>
              <a:rPr lang="en-US" sz="2100" b="1">
                <a:solidFill>
                  <a:srgbClr val="3366CC"/>
                </a:solidFill>
                <a:latin typeface="Times New Roman"/>
                <a:cs typeface="Times New Roman"/>
              </a:rPr>
              <a:t>(A1-4)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436-B34F-4826-AD2B-48AE5AC19A30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6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37" y="1026048"/>
            <a:ext cx="10412963" cy="864255"/>
          </a:xfrm>
        </p:spPr>
        <p:txBody>
          <a:bodyPr>
            <a:normAutofit/>
          </a:bodyPr>
          <a:lstStyle/>
          <a:p>
            <a:r>
              <a:rPr lang="zh-TW" altLang="en-US" b="1">
                <a:ea typeface="新細明體"/>
              </a:rPr>
              <a:t>項目成果</a:t>
            </a:r>
            <a:r>
              <a:rPr lang="zh-TW" b="1">
                <a:ea typeface="新細明體"/>
              </a:rPr>
              <a:t>分享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083" y="1954316"/>
            <a:ext cx="11306353" cy="46849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 algn="ctr">
              <a:buNone/>
            </a:pPr>
            <a:r>
              <a:rPr lang="en-US" altLang="zh-TW" dirty="0">
                <a:ea typeface="+mn-lt"/>
                <a:cs typeface="+mn-lt"/>
              </a:rPr>
              <a:t>        </a:t>
            </a:r>
            <a:r>
              <a:rPr lang="en-US" altLang="zh-TW" dirty="0">
                <a:latin typeface="Times New Roman"/>
                <a:ea typeface="+mn-lt"/>
                <a:cs typeface="+mn-lt"/>
              </a:rPr>
              <a:t>  A1-06 </a:t>
            </a:r>
            <a:r>
              <a:rPr lang="zh-TW" dirty="0">
                <a:latin typeface="Times New Roman"/>
                <a:ea typeface="PMingLiU"/>
                <a:cs typeface="+mn-lt"/>
              </a:rPr>
              <a:t>中藥貯存及相關設備  </a:t>
            </a:r>
            <a:endParaRPr lang="en-US" altLang="ja-JP" dirty="0">
              <a:latin typeface="Times New Roman"/>
              <a:ea typeface="PMingLiU"/>
              <a:cs typeface="Calibri" panose="020F0502020204030204"/>
            </a:endParaRPr>
          </a:p>
          <a:p>
            <a:pPr marL="227965" indent="-227965">
              <a:buNone/>
            </a:pPr>
            <a:endParaRPr lang="zh-TW" dirty="0">
              <a:latin typeface="Calibri"/>
              <a:ea typeface="游ゴシック"/>
              <a:cs typeface="Calibri"/>
            </a:endParaRPr>
          </a:p>
          <a:p>
            <a:pPr marL="227965" indent="-227965">
              <a:buNone/>
            </a:pPr>
            <a:endParaRPr lang="zh-TW" altLang="en-US" dirty="0">
              <a:latin typeface="Calibri"/>
              <a:ea typeface="游ゴシック"/>
              <a:cs typeface="Calibri"/>
            </a:endParaRPr>
          </a:p>
          <a:p>
            <a:pPr marL="227965" indent="-227965">
              <a:buNone/>
            </a:pPr>
            <a:endParaRPr lang="zh-TW" altLang="en-US" dirty="0">
              <a:latin typeface="Calibri"/>
              <a:ea typeface="游ゴシック"/>
              <a:cs typeface="Calibri"/>
            </a:endParaRPr>
          </a:p>
          <a:p>
            <a:pPr marL="227965" indent="-227965">
              <a:buNone/>
            </a:pPr>
            <a:endParaRPr lang="zh-TW" altLang="en-US" dirty="0">
              <a:latin typeface="Calibri"/>
              <a:ea typeface="游ゴシック"/>
              <a:cs typeface="Calibri"/>
            </a:endParaRPr>
          </a:p>
          <a:p>
            <a:pPr marL="227965" indent="-227965">
              <a:buNone/>
            </a:pPr>
            <a:endParaRPr lang="zh-TW" altLang="en-US" dirty="0">
              <a:latin typeface="Calibri"/>
              <a:ea typeface="游ゴシック"/>
              <a:cs typeface="Calibri"/>
            </a:endParaRPr>
          </a:p>
          <a:p>
            <a:pPr marL="227965" indent="-227965">
              <a:buNone/>
            </a:pPr>
            <a:endParaRPr lang="zh-TW" altLang="en-US" dirty="0">
              <a:latin typeface="Calibri"/>
              <a:ea typeface="游ゴシック"/>
              <a:cs typeface="Calibri"/>
            </a:endParaRPr>
          </a:p>
          <a:p>
            <a:pPr marL="227965" indent="-227965">
              <a:buNone/>
            </a:pPr>
            <a:r>
              <a:rPr lang="zh-TW" altLang="en-US" dirty="0">
                <a:latin typeface="Calibri"/>
                <a:ea typeface="游ゴシック"/>
                <a:cs typeface="Calibri"/>
              </a:rPr>
              <a:t>                   </a:t>
            </a:r>
            <a:r>
              <a:rPr lang="zh-TW" altLang="en-US" dirty="0">
                <a:latin typeface="Times New Roman"/>
                <a:ea typeface="PMingLiU"/>
                <a:cs typeface="Calibri"/>
              </a:rPr>
              <a:t> </a:t>
            </a:r>
            <a:r>
              <a:rPr lang="zh-TW" dirty="0">
                <a:latin typeface="Times New Roman"/>
                <a:ea typeface="PMingLiU"/>
                <a:cs typeface="Calibri"/>
              </a:rPr>
              <a:t>抽濕機                            </a:t>
            </a:r>
            <a:r>
              <a:rPr lang="zh-TW" altLang="en-US" dirty="0">
                <a:latin typeface="Times New Roman"/>
                <a:ea typeface="PMingLiU"/>
                <a:cs typeface="Calibri"/>
              </a:rPr>
              <a:t>                    </a:t>
            </a:r>
            <a:r>
              <a:rPr lang="zh-TW" dirty="0">
                <a:latin typeface="Times New Roman"/>
                <a:ea typeface="PMingLiU"/>
                <a:cs typeface="Calibri"/>
              </a:rPr>
              <a:t>高溫平台雪櫃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8" descr="A picture containing indoor, appliance, kitchen appliance&#10;&#10;Description automatically generated">
            <a:extLst>
              <a:ext uri="{FF2B5EF4-FFF2-40B4-BE49-F238E27FC236}">
                <a16:creationId xmlns:a16="http://schemas.microsoft.com/office/drawing/2014/main" id="{A0FB1834-F280-4796-8AC5-9D13768B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2997" y="2405505"/>
            <a:ext cx="2907488" cy="2951505"/>
          </a:xfrm>
          <a:prstGeom prst="rect">
            <a:avLst/>
          </a:prstGeom>
        </p:spPr>
      </p:pic>
      <p:pic>
        <p:nvPicPr>
          <p:cNvPr id="9" name="Picture 9" descr="A picture containing floor, indoor, furniture, open&#10;&#10;Description automatically generated">
            <a:extLst>
              <a:ext uri="{FF2B5EF4-FFF2-40B4-BE49-F238E27FC236}">
                <a16:creationId xmlns:a16="http://schemas.microsoft.com/office/drawing/2014/main" id="{E6053C35-FC1F-44C9-A325-BAAAF1FD6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626" y="2793943"/>
            <a:ext cx="3456038" cy="2622048"/>
          </a:xfrm>
          <a:prstGeom prst="rect">
            <a:avLst/>
          </a:prstGeom>
        </p:spPr>
      </p:pic>
      <p:pic>
        <p:nvPicPr>
          <p:cNvPr id="11" name="Picture 11" descr="A picture containing text, indoor, floor, cluttered&#10;&#10;Description automatically generated">
            <a:extLst>
              <a:ext uri="{FF2B5EF4-FFF2-40B4-BE49-F238E27FC236}">
                <a16:creationId xmlns:a16="http://schemas.microsoft.com/office/drawing/2014/main" id="{C3715E53-63F0-4918-8CA4-6B98A7978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2793944"/>
            <a:ext cx="3492910" cy="2622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B3726D-4ECA-8ED5-FC12-8F988F0140AE}"/>
              </a:ext>
            </a:extLst>
          </p:cNvPr>
          <p:cNvSpPr txBox="1"/>
          <p:nvPr/>
        </p:nvSpPr>
        <p:spPr>
          <a:xfrm>
            <a:off x="5058677" y="-5125"/>
            <a:ext cx="713000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cs typeface="Times New Roman"/>
              </a:rPr>
              <a:t>中醫藥從業員培訓及改善中醫診所設施資助計劃 </a:t>
            </a:r>
            <a:r>
              <a:rPr lang="en-US" altLang="zh-TW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(A1)</a:t>
            </a:r>
            <a:endParaRPr lang="en-US" sz="2100"/>
          </a:p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改善中醫診所設施資助計劃</a:t>
            </a:r>
            <a:r>
              <a:rPr lang="en-US" sz="2100" b="1">
                <a:solidFill>
                  <a:srgbClr val="3366CC"/>
                </a:solidFill>
                <a:latin typeface="Times New Roman"/>
                <a:cs typeface="Times New Roman"/>
              </a:rPr>
              <a:t>(A1-4)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95EF0B-76D0-4500-83F8-96F07C9C5523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513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37" y="1026048"/>
            <a:ext cx="10412963" cy="864255"/>
          </a:xfrm>
        </p:spPr>
        <p:txBody>
          <a:bodyPr>
            <a:normAutofit/>
          </a:bodyPr>
          <a:lstStyle/>
          <a:p>
            <a:r>
              <a:rPr lang="zh-TW" altLang="en-US" b="1">
                <a:ea typeface="新細明體"/>
              </a:rPr>
              <a:t>項目成果</a:t>
            </a:r>
            <a:r>
              <a:rPr lang="zh-TW" b="1">
                <a:ea typeface="新細明體"/>
              </a:rPr>
              <a:t>分享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39" y="1755463"/>
            <a:ext cx="11938957" cy="45268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>
              <a:buNone/>
            </a:pPr>
            <a:r>
              <a:rPr lang="en-US" altLang="zh-TW" dirty="0">
                <a:ea typeface="+mn-lt"/>
                <a:cs typeface="+mn-lt"/>
              </a:rPr>
              <a:t>                     </a:t>
            </a:r>
            <a:r>
              <a:rPr lang="en-US" altLang="zh-TW" dirty="0">
                <a:latin typeface="Times New Roman"/>
                <a:ea typeface="+mn-lt"/>
                <a:cs typeface="+mn-lt"/>
              </a:rPr>
              <a:t>     A1-08 </a:t>
            </a:r>
            <a:r>
              <a:rPr lang="zh-TW" dirty="0">
                <a:latin typeface="Times New Roman"/>
                <a:ea typeface="PMingLiU"/>
                <a:cs typeface="+mn-lt"/>
              </a:rPr>
              <a:t>診療床  </a:t>
            </a:r>
            <a:r>
              <a:rPr lang="zh-TW" altLang="en-US" dirty="0">
                <a:latin typeface="Times New Roman"/>
                <a:ea typeface="PMingLiU"/>
                <a:cs typeface="+mn-lt"/>
              </a:rPr>
              <a:t>                    </a:t>
            </a:r>
            <a:r>
              <a:rPr lang="en-US" altLang="zh-TW" dirty="0">
                <a:latin typeface="Times New Roman"/>
                <a:ea typeface="+mn-lt"/>
                <a:cs typeface="+mn-lt"/>
              </a:rPr>
              <a:t>A1-09</a:t>
            </a:r>
            <a:r>
              <a:rPr lang="zh-TW" altLang="en-US" dirty="0">
                <a:latin typeface="Times New Roman"/>
                <a:ea typeface="PMingLiU"/>
                <a:cs typeface="+mn-lt"/>
              </a:rPr>
              <a:t> 治療用具清潔及消毒設備  </a:t>
            </a:r>
            <a:endParaRPr lang="en-US" altLang="zh-TW" dirty="0">
              <a:latin typeface="Times New Roman"/>
              <a:ea typeface="PMingLiU"/>
              <a:cs typeface="Times New Roman"/>
            </a:endParaRPr>
          </a:p>
          <a:p>
            <a:pPr marL="227965" indent="-227965">
              <a:buNone/>
            </a:pPr>
            <a:endParaRPr lang="zh-TW" altLang="en-US" dirty="0">
              <a:cs typeface="Calibri"/>
            </a:endParaRPr>
          </a:p>
          <a:p>
            <a:pPr marL="227965" indent="-227965">
              <a:buNone/>
            </a:pPr>
            <a:endParaRPr lang="zh-TW" dirty="0">
              <a:cs typeface="Calibri"/>
            </a:endParaRPr>
          </a:p>
          <a:p>
            <a:pPr marL="227965" indent="-227965">
              <a:buNone/>
            </a:pPr>
            <a:endParaRPr lang="zh-TW" altLang="en-US" dirty="0">
              <a:cs typeface="Calibri"/>
            </a:endParaRPr>
          </a:p>
          <a:p>
            <a:pPr marL="227965" indent="-227965">
              <a:buNone/>
            </a:pPr>
            <a:endParaRPr lang="zh-TW" dirty="0">
              <a:cs typeface="Calibri"/>
            </a:endParaRPr>
          </a:p>
          <a:p>
            <a:pPr marL="227965" indent="-227965">
              <a:buNone/>
            </a:pPr>
            <a:endParaRPr lang="zh-TW" altLang="en-US" dirty="0">
              <a:ea typeface="新細明體"/>
              <a:cs typeface="Calibri"/>
            </a:endParaRPr>
          </a:p>
          <a:p>
            <a:pPr marL="227965" indent="-227965">
              <a:buNone/>
            </a:pPr>
            <a:r>
              <a:rPr lang="en-US" altLang="zh-TW" dirty="0">
                <a:ea typeface="+mn-lt"/>
                <a:cs typeface="Calibri"/>
              </a:rPr>
              <a:t>   </a:t>
            </a:r>
            <a:endParaRPr lang="zh-TW" dirty="0">
              <a:ea typeface="新細明體" panose="02020500000000000000" pitchFamily="18" charset="-120"/>
              <a:cs typeface="Calibri"/>
            </a:endParaRPr>
          </a:p>
          <a:p>
            <a:pPr marL="227965" indent="-227965">
              <a:buNone/>
            </a:pPr>
            <a:endParaRPr lang="zh-TW" altLang="en-US" dirty="0">
              <a:ea typeface="新細明體"/>
              <a:cs typeface="Calibri"/>
            </a:endParaRPr>
          </a:p>
          <a:p>
            <a:pPr marL="227965" indent="-227965">
              <a:buNone/>
            </a:pPr>
            <a:r>
              <a:rPr lang="zh-TW" altLang="en-US" dirty="0">
                <a:ea typeface="新細明體"/>
                <a:cs typeface="Calibri"/>
              </a:rPr>
              <a:t>                     三節電動治療床                                治療用具消毒設備</a:t>
            </a:r>
            <a:endParaRPr lang="zh-TW" dirty="0">
              <a:ea typeface="新細明體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8" descr="A picture containing floor, indoor, furniture&#10;&#10;Description automatically generated">
            <a:extLst>
              <a:ext uri="{FF2B5EF4-FFF2-40B4-BE49-F238E27FC236}">
                <a16:creationId xmlns:a16="http://schemas.microsoft.com/office/drawing/2014/main" id="{0E0E814F-7B9B-47D5-9249-114EDEA6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098" y="2630337"/>
            <a:ext cx="4281576" cy="3207588"/>
          </a:xfrm>
          <a:prstGeom prst="rect">
            <a:avLst/>
          </a:prstGeom>
        </p:spPr>
      </p:pic>
      <p:pic>
        <p:nvPicPr>
          <p:cNvPr id="9" name="Picture 10" descr="A picture containing indoor, oven, microwave, appliance&#10;&#10;Description automatically generated">
            <a:extLst>
              <a:ext uri="{FF2B5EF4-FFF2-40B4-BE49-F238E27FC236}">
                <a16:creationId xmlns:a16="http://schemas.microsoft.com/office/drawing/2014/main" id="{45FF1977-057B-4DA6-9500-6F5EBCCD0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92" y="2630337"/>
            <a:ext cx="4252821" cy="320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302144-C3DE-73C3-B7EA-483208060768}"/>
              </a:ext>
            </a:extLst>
          </p:cNvPr>
          <p:cNvSpPr txBox="1"/>
          <p:nvPr/>
        </p:nvSpPr>
        <p:spPr>
          <a:xfrm>
            <a:off x="5058677" y="-5125"/>
            <a:ext cx="713000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cs typeface="Times New Roman"/>
              </a:rPr>
              <a:t>中醫藥從業員培訓及改善中醫診所設施資助計劃 </a:t>
            </a:r>
            <a:r>
              <a:rPr lang="en-US" altLang="zh-TW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(A1)</a:t>
            </a:r>
            <a:endParaRPr lang="en-US" sz="2100"/>
          </a:p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改善中醫診所設施資助計劃</a:t>
            </a:r>
            <a:r>
              <a:rPr lang="en-US" sz="2100" b="1">
                <a:solidFill>
                  <a:srgbClr val="3366CC"/>
                </a:solidFill>
                <a:latin typeface="Times New Roman"/>
                <a:cs typeface="Times New Roman"/>
              </a:rPr>
              <a:t>(A1-4)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2565FD-B400-4C88-A3D7-604471230EF4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608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6B981B-1989-2BBB-B339-F719EAEA7399}"/>
              </a:ext>
            </a:extLst>
          </p:cNvPr>
          <p:cNvSpPr txBox="1">
            <a:spLocks/>
          </p:cNvSpPr>
          <p:nvPr/>
        </p:nvSpPr>
        <p:spPr>
          <a:xfrm>
            <a:off x="418" y="2628650"/>
            <a:ext cx="12189122" cy="26564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sz="4000" b="1">
                <a:latin typeface="Times"/>
                <a:ea typeface="新細明體"/>
                <a:cs typeface="Times"/>
              </a:rPr>
              <a:t>企業支援計劃 </a:t>
            </a:r>
            <a:r>
              <a:rPr lang="en-US" sz="4000" b="1">
                <a:latin typeface="Times"/>
                <a:ea typeface="新細明體"/>
                <a:cs typeface="Times"/>
              </a:rPr>
              <a:t>— </a:t>
            </a:r>
            <a:br>
              <a:rPr lang="en-US" sz="4000" b="1">
                <a:latin typeface="Times"/>
                <a:ea typeface="新細明體"/>
                <a:cs typeface="Times"/>
              </a:rPr>
            </a:br>
            <a:r>
              <a:rPr lang="ja-JP" altLang="en-US" sz="4000" b="1">
                <a:latin typeface="Times"/>
                <a:ea typeface="新細明體"/>
                <a:cs typeface="Times"/>
              </a:rPr>
              <a:t>中成藥生產質量管理系統優化資助計劃</a:t>
            </a:r>
            <a:endParaRPr lang="en-US" altLang="ja-JP" sz="4000">
              <a:latin typeface="Calibri Light" panose="020F0302020204030204"/>
              <a:ea typeface="新細明體"/>
              <a:cs typeface="Calibri Light" panose="020F0302020204030204"/>
            </a:endParaRPr>
          </a:p>
          <a:p>
            <a:r>
              <a:rPr lang="en-US" sz="4000" b="1">
                <a:latin typeface="Times"/>
                <a:ea typeface="新細明體"/>
                <a:cs typeface="Times"/>
              </a:rPr>
              <a:t> (A2)</a:t>
            </a:r>
            <a:endParaRPr lang="en-US" sz="4000">
              <a:ea typeface="+mj-lt"/>
              <a:cs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7469A0-7C5F-48E9-BD94-33A88D220911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95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8172" y="1300017"/>
            <a:ext cx="533592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4400" b="1">
                <a:ea typeface="新細明體"/>
              </a:rPr>
              <a:t>合資格申請人</a:t>
            </a:r>
            <a:endParaRPr lang="en-US" sz="4000" b="1">
              <a:ea typeface="新細明體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8172" y="2235354"/>
            <a:ext cx="10596623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zh-TW" altLang="en-US" sz="2400" dirty="0">
                <a:ea typeface="新細明體"/>
              </a:rPr>
              <a:t>領有</a:t>
            </a:r>
            <a:r>
              <a:rPr lang="zh-HK" altLang="en-US" sz="2400" dirty="0">
                <a:ea typeface="新細明體"/>
              </a:rPr>
              <a:t>根據</a:t>
            </a:r>
            <a:r>
              <a:rPr lang="en-US" altLang="zh-HK" sz="2400" dirty="0">
                <a:ea typeface="新細明體"/>
              </a:rPr>
              <a:t>《</a:t>
            </a:r>
            <a:r>
              <a:rPr lang="zh-HK" altLang="en-US" sz="2400" dirty="0">
                <a:ea typeface="新細明體"/>
              </a:rPr>
              <a:t>中醫藥條例</a:t>
            </a:r>
            <a:r>
              <a:rPr lang="en-US" altLang="zh-HK" sz="2400" dirty="0">
                <a:ea typeface="新細明體"/>
              </a:rPr>
              <a:t>》</a:t>
            </a:r>
            <a:r>
              <a:rPr lang="en-US" sz="2400" dirty="0"/>
              <a:t>(</a:t>
            </a:r>
            <a:r>
              <a:rPr lang="zh-HK" altLang="en-US" sz="2400" dirty="0">
                <a:ea typeface="新細明體"/>
              </a:rPr>
              <a:t>第</a:t>
            </a:r>
            <a:r>
              <a:rPr lang="en-US" sz="2400" dirty="0"/>
              <a:t>549</a:t>
            </a:r>
            <a:r>
              <a:rPr lang="zh-HK" altLang="en-US" sz="2400" dirty="0">
                <a:ea typeface="新細明體"/>
              </a:rPr>
              <a:t>章</a:t>
            </a:r>
            <a:r>
              <a:rPr lang="en-US" sz="2400" dirty="0"/>
              <a:t>)</a:t>
            </a:r>
            <a:r>
              <a:rPr lang="zh-HK" altLang="en-US" sz="2400" dirty="0">
                <a:ea typeface="新細明體"/>
              </a:rPr>
              <a:t>所發出的</a:t>
            </a:r>
            <a:r>
              <a:rPr lang="zh-HK" altLang="en-US" sz="2400" b="1" dirty="0">
                <a:solidFill>
                  <a:srgbClr val="0070C0"/>
                </a:solidFill>
                <a:ea typeface="新細明體"/>
              </a:rPr>
              <a:t>中成藥製造牌照</a:t>
            </a:r>
            <a:r>
              <a:rPr lang="en-US" sz="2400" dirty="0"/>
              <a:t>(</a:t>
            </a:r>
            <a:r>
              <a:rPr lang="zh-HK" altLang="en-US" sz="2400" dirty="0">
                <a:ea typeface="新細明體"/>
              </a:rPr>
              <a:t>具備三年或以上中成藥製造業務經驗會作優先考慮</a:t>
            </a:r>
            <a:r>
              <a:rPr lang="en-GB" sz="2400" dirty="0"/>
              <a:t>)</a:t>
            </a:r>
            <a:r>
              <a:rPr lang="zh-HK" altLang="en-US" sz="2400" dirty="0">
                <a:ea typeface="新細明體"/>
              </a:rPr>
              <a:t>；</a:t>
            </a:r>
            <a:r>
              <a:rPr lang="zh-TW" altLang="en-US" sz="2400" dirty="0">
                <a:ea typeface="新細明體"/>
              </a:rPr>
              <a:t>及</a:t>
            </a:r>
            <a:endParaRPr lang="en-US" altLang="zh-TW" sz="2400" dirty="0">
              <a:ea typeface="新細明體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zh-HK" altLang="en-US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並非持有</a:t>
            </a:r>
            <a:r>
              <a:rPr lang="en-US" altLang="zh-HK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《</a:t>
            </a:r>
            <a:r>
              <a:rPr lang="zh-HK" altLang="en-US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製造商證明書</a:t>
            </a:r>
            <a:r>
              <a:rPr lang="en-US" altLang="zh-HK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》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(</a:t>
            </a:r>
            <a:r>
              <a:rPr lang="zh-HK" altLang="en-US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中成藥生產質量管理規範</a:t>
            </a:r>
            <a:r>
              <a:rPr lang="en-US" altLang="zh-HK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(GMP)</a:t>
            </a:r>
            <a:r>
              <a:rPr lang="zh-HK" altLang="en-US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證書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cs typeface="Times New Roman"/>
              </a:rPr>
              <a:t>)</a:t>
            </a:r>
            <a:r>
              <a:rPr lang="zh-HK" altLang="en-US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的製造商</a:t>
            </a:r>
            <a:endParaRPr lang="en-HK" altLang="zh-TW" sz="2400" b="1" dirty="0">
              <a:solidFill>
                <a:srgbClr val="0070C0"/>
              </a:solidFill>
              <a:latin typeface="Times New Roman"/>
              <a:ea typeface="新細明體"/>
              <a:cs typeface="Times New Roman"/>
            </a:endParaRP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‒"/>
            </a:pPr>
            <a:endParaRPr lang="en-US" altLang="zh-TW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88172" y="3447691"/>
            <a:ext cx="836314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4400" b="1" dirty="0">
                <a:ea typeface="新細明體"/>
              </a:rPr>
              <a:t>項目範疇</a:t>
            </a:r>
            <a:endParaRPr lang="en-US" sz="4000" b="1" dirty="0">
              <a:ea typeface="新細明體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8172" y="4159893"/>
            <a:ext cx="10931732" cy="21082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400" dirty="0">
                <a:latin typeface="Times New Roman"/>
                <a:cs typeface="Times New Roman"/>
              </a:rPr>
              <a:t>計劃</a:t>
            </a:r>
            <a:r>
              <a:rPr lang="zh-HK" altLang="en-US" sz="2400" dirty="0">
                <a:latin typeface="Times New Roman"/>
                <a:cs typeface="Times New Roman"/>
              </a:rPr>
              <a:t>將</a:t>
            </a:r>
            <a:r>
              <a:rPr lang="zh-TW" altLang="en-US" sz="2400" dirty="0">
                <a:latin typeface="Times New Roman"/>
                <a:cs typeface="Times New Roman"/>
              </a:rPr>
              <a:t>涵蓋</a:t>
            </a:r>
            <a:r>
              <a:rPr lang="zh-HK" altLang="en-US" sz="2400" dirty="0">
                <a:latin typeface="Times New Roman"/>
                <a:cs typeface="Times New Roman"/>
              </a:rPr>
              <a:t>以下範</a:t>
            </a:r>
            <a:r>
              <a:rPr lang="zh-TW" altLang="en-US" sz="2400" dirty="0">
                <a:latin typeface="Times New Roman"/>
                <a:cs typeface="Times New Roman"/>
              </a:rPr>
              <a:t>圍</a:t>
            </a:r>
            <a:r>
              <a:rPr lang="zh-HK" altLang="en-US" sz="2400" dirty="0">
                <a:latin typeface="Times New Roman"/>
                <a:cs typeface="Times New Roman"/>
              </a:rPr>
              <a:t>：</a:t>
            </a:r>
            <a:endParaRPr lang="en-US" altLang="zh-HK" sz="2400" dirty="0">
              <a:latin typeface="Times New Roman"/>
              <a:ea typeface="新細明體"/>
              <a:cs typeface="Times New Roman"/>
            </a:endParaRPr>
          </a:p>
          <a:p>
            <a:pPr marL="715645" lvl="1" indent="-514350">
              <a:spcBef>
                <a:spcPts val="600"/>
              </a:spcBef>
              <a:buFont typeface="+mj-lt"/>
              <a:buAutoNum type="romanLcPeriod"/>
            </a:pPr>
            <a:r>
              <a:rPr lang="en-US" altLang="zh-HK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GMP </a:t>
            </a:r>
            <a:r>
              <a:rPr lang="zh-HK" altLang="en-US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基本評估資助計劃</a:t>
            </a:r>
            <a:r>
              <a:rPr lang="zh-HK" altLang="en-US" sz="2400" dirty="0">
                <a:latin typeface="Times New Roman"/>
                <a:ea typeface="新細明體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(A2-1)</a:t>
            </a:r>
          </a:p>
          <a:p>
            <a:pPr marL="715645" lvl="1" indent="-514350">
              <a:spcBef>
                <a:spcPts val="600"/>
              </a:spcBef>
              <a:buFont typeface="+mj-lt"/>
              <a:buAutoNum type="romanLcPeriod"/>
            </a:pPr>
            <a:r>
              <a:rPr lang="en-US" altLang="zh-TW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GMP </a:t>
            </a:r>
            <a:r>
              <a:rPr lang="zh-TW" altLang="en-US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顧問服務資助</a:t>
            </a:r>
            <a:r>
              <a:rPr lang="zh-HK" altLang="en-US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計劃</a:t>
            </a:r>
            <a:r>
              <a:rPr lang="zh-HK" altLang="en-US" sz="2400" dirty="0">
                <a:latin typeface="Times New Roman"/>
                <a:ea typeface="新細明體"/>
                <a:cs typeface="Times New Roman"/>
              </a:rPr>
              <a:t> </a:t>
            </a:r>
            <a:r>
              <a:rPr lang="en-HK" sz="2400" dirty="0">
                <a:latin typeface="Times New Roman"/>
                <a:cs typeface="Times New Roman"/>
              </a:rPr>
              <a:t>(A2-2)</a:t>
            </a: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，包括</a:t>
            </a:r>
            <a:r>
              <a:rPr lang="en-HK" sz="2400" dirty="0">
                <a:latin typeface="Times New Roman"/>
                <a:cs typeface="Times New Roman"/>
              </a:rPr>
              <a:t>A2-2</a:t>
            </a:r>
            <a:r>
              <a:rPr lang="en-US" altLang="zh-TW" sz="2400" dirty="0">
                <a:latin typeface="Times New Roman"/>
                <a:ea typeface="新細明體"/>
                <a:cs typeface="Times New Roman"/>
              </a:rPr>
              <a:t>(</a:t>
            </a:r>
            <a:r>
              <a:rPr lang="en-US" altLang="zh-TW" sz="2400" dirty="0" err="1">
                <a:latin typeface="Times New Roman"/>
                <a:ea typeface="新細明體"/>
                <a:cs typeface="Times New Roman"/>
              </a:rPr>
              <a:t>i</a:t>
            </a:r>
            <a:r>
              <a:rPr lang="en-US" altLang="zh-TW" sz="2400" dirty="0">
                <a:latin typeface="Times New Roman"/>
                <a:ea typeface="新細明體"/>
                <a:cs typeface="Times New Roman"/>
              </a:rPr>
              <a:t>)</a:t>
            </a: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、</a:t>
            </a:r>
            <a:r>
              <a:rPr lang="en-HK" sz="2400" dirty="0">
                <a:latin typeface="Times New Roman"/>
                <a:cs typeface="Times New Roman"/>
              </a:rPr>
              <a:t>A2-2</a:t>
            </a:r>
            <a:r>
              <a:rPr lang="en-US" altLang="zh-TW" sz="2400" dirty="0">
                <a:latin typeface="Times New Roman"/>
                <a:ea typeface="新細明體"/>
                <a:cs typeface="Times New Roman"/>
              </a:rPr>
              <a:t>(ii)</a:t>
            </a:r>
            <a:r>
              <a:rPr lang="en-HK" sz="2400" dirty="0">
                <a:latin typeface="Times New Roman"/>
                <a:cs typeface="Times New Roman"/>
              </a:rPr>
              <a:t> </a:t>
            </a: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及</a:t>
            </a:r>
            <a:r>
              <a:rPr lang="en-HK" sz="2400" dirty="0">
                <a:latin typeface="Times New Roman"/>
                <a:cs typeface="Times New Roman"/>
              </a:rPr>
              <a:t>A2-2</a:t>
            </a:r>
            <a:r>
              <a:rPr lang="en-US" altLang="zh-TW" sz="2400" dirty="0">
                <a:latin typeface="Times New Roman"/>
                <a:ea typeface="新細明體"/>
                <a:cs typeface="Times New Roman"/>
              </a:rPr>
              <a:t>(iii)</a:t>
            </a:r>
            <a:endParaRPr lang="en-HK" sz="2400" dirty="0">
              <a:latin typeface="Times New Roman"/>
              <a:ea typeface="新細明體"/>
              <a:cs typeface="Times New Roman"/>
            </a:endParaRPr>
          </a:p>
          <a:p>
            <a:pPr marL="715645" lvl="1" indent="-514350">
              <a:spcBef>
                <a:spcPts val="600"/>
              </a:spcBef>
              <a:buFont typeface="+mj-lt"/>
              <a:buAutoNum type="romanLcPeriod"/>
            </a:pPr>
            <a:r>
              <a:rPr lang="en-US" altLang="zh-HK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GMP </a:t>
            </a:r>
            <a:r>
              <a:rPr lang="zh-HK" altLang="en-US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設備資助計劃</a:t>
            </a:r>
            <a:r>
              <a:rPr lang="zh-HK" altLang="en-US" sz="2400" dirty="0">
                <a:latin typeface="Times New Roman"/>
                <a:ea typeface="新細明體"/>
                <a:cs typeface="Times New Roman"/>
              </a:rPr>
              <a:t> </a:t>
            </a:r>
            <a:r>
              <a:rPr lang="en-HK" sz="2400" dirty="0">
                <a:latin typeface="Times New Roman"/>
                <a:cs typeface="Times New Roman"/>
              </a:rPr>
              <a:t>(A2-3)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‒"/>
            </a:pPr>
            <a:endParaRPr lang="en-US" altLang="zh-HK" sz="2000" dirty="0"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F1F660-B2A2-910D-5B2C-D8D6FD46BDE4}"/>
              </a:ext>
            </a:extLst>
          </p:cNvPr>
          <p:cNvSpPr txBox="1"/>
          <p:nvPr/>
        </p:nvSpPr>
        <p:spPr>
          <a:xfrm>
            <a:off x="5058677" y="-5125"/>
            <a:ext cx="7130006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中成藥生</a:t>
            </a:r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產</a:t>
            </a:r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質量管理系統優化資助計劃 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(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新細明體"/>
                <a:cs typeface="Calibri" panose="020F0502020204030204"/>
              </a:rPr>
              <a:t>A2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)</a:t>
            </a:r>
            <a:endParaRPr lang="en-US" sz="2100">
              <a:solidFill>
                <a:srgbClr val="000000"/>
              </a:solidFill>
              <a:latin typeface="Times New Roman"/>
              <a:ea typeface="PMingLiU"/>
              <a:cs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984E37-7E2C-412C-B693-6B63C471ECB0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05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960" y="1025653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4000" b="1">
                <a:ea typeface="新細明體"/>
              </a:rPr>
              <a:t>項目範疇及資助原則</a:t>
            </a:r>
            <a:endParaRPr lang="en-US" sz="4000" b="1">
              <a:ea typeface="新細明體"/>
            </a:endParaRPr>
          </a:p>
          <a:p>
            <a:pPr algn="ctr"/>
            <a:endParaRPr lang="en-US" sz="4000" b="1" u="sng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6484" y="410373"/>
            <a:ext cx="6138081" cy="5800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F95067-D187-3F09-31F2-8A1C7D824BEE}"/>
              </a:ext>
            </a:extLst>
          </p:cNvPr>
          <p:cNvSpPr txBox="1"/>
          <p:nvPr/>
        </p:nvSpPr>
        <p:spPr>
          <a:xfrm>
            <a:off x="5058677" y="-5125"/>
            <a:ext cx="7130006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中成藥生</a:t>
            </a:r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產</a:t>
            </a:r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質量管理系統優化資助計劃 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(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新細明體"/>
                <a:cs typeface="Calibri" panose="020F0502020204030204"/>
              </a:rPr>
              <a:t>A2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)</a:t>
            </a:r>
            <a:endParaRPr lang="en-US" sz="2100">
              <a:solidFill>
                <a:srgbClr val="000000"/>
              </a:solidFill>
              <a:latin typeface="Times New Roman"/>
              <a:ea typeface="PMingLiU"/>
              <a:cs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CF07A5-C1C0-4DCB-A7F8-1DB644D8A0C4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722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234" y="964601"/>
            <a:ext cx="1164656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400" b="1">
                <a:ea typeface="新細明體"/>
              </a:rPr>
              <a:t>「</a:t>
            </a:r>
            <a:r>
              <a:rPr lang="zh-HK" altLang="en-US" sz="2400" b="1">
                <a:ea typeface="新細明體"/>
              </a:rPr>
              <a:t>合資格</a:t>
            </a:r>
            <a:r>
              <a:rPr lang="en-US" altLang="zh-HK" sz="2400" b="1" dirty="0">
                <a:ea typeface="新細明體"/>
              </a:rPr>
              <a:t>GMP</a:t>
            </a:r>
            <a:r>
              <a:rPr lang="zh-HK" altLang="en-US" sz="2400" b="1">
                <a:ea typeface="新細明體"/>
              </a:rPr>
              <a:t>硬件設</a:t>
            </a:r>
            <a:r>
              <a:rPr lang="zh-TW" altLang="en-US" sz="2400" b="1">
                <a:ea typeface="新細明體"/>
              </a:rPr>
              <a:t>備清單」</a:t>
            </a:r>
            <a:endParaRPr lang="en-US" sz="2400" b="1">
              <a:ea typeface="新細明體"/>
              <a:cs typeface="Calibri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623332"/>
              </p:ext>
            </p:extLst>
          </p:nvPr>
        </p:nvGraphicFramePr>
        <p:xfrm>
          <a:off x="326110" y="1516636"/>
          <a:ext cx="11539779" cy="4614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2851">
                  <a:extLst>
                    <a:ext uri="{9D8B030D-6E8A-4147-A177-3AD203B41FA5}">
                      <a16:colId xmlns:a16="http://schemas.microsoft.com/office/drawing/2014/main" val="4273669961"/>
                    </a:ext>
                  </a:extLst>
                </a:gridCol>
                <a:gridCol w="3594239">
                  <a:extLst>
                    <a:ext uri="{9D8B030D-6E8A-4147-A177-3AD203B41FA5}">
                      <a16:colId xmlns:a16="http://schemas.microsoft.com/office/drawing/2014/main" val="3373579284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630310795"/>
                    </a:ext>
                  </a:extLst>
                </a:gridCol>
                <a:gridCol w="3280689">
                  <a:extLst>
                    <a:ext uri="{9D8B030D-6E8A-4147-A177-3AD203B41FA5}">
                      <a16:colId xmlns:a16="http://schemas.microsoft.com/office/drawing/2014/main" val="229801886"/>
                    </a:ext>
                  </a:extLst>
                </a:gridCol>
              </a:tblGrid>
              <a:tr h="4838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spc="150">
                          <a:effectLst/>
                          <a:latin typeface="Times New Roman"/>
                          <a:ea typeface="PMingLiU"/>
                        </a:rPr>
                        <a:t>類別</a:t>
                      </a:r>
                    </a:p>
                  </a:txBody>
                  <a:tcPr marL="77002" marR="77002" marT="38501" marB="3850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algn="ctr">
                        <a:buFont typeface="+mj-lt"/>
                        <a:buNone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項目</a:t>
                      </a:r>
                      <a:endParaRPr lang="en-US" altLang="zh-HK" sz="2000">
                        <a:latin typeface="Times New Roman"/>
                        <a:ea typeface="PMingLiU"/>
                      </a:endParaRPr>
                    </a:p>
                  </a:txBody>
                  <a:tcPr marL="77002" marR="77002" marT="38501" marB="3850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endParaRPr lang="en-US" altLang="zh-HK" sz="2000">
                        <a:solidFill>
                          <a:srgbClr val="FF0000"/>
                        </a:solidFill>
                      </a:endParaRPr>
                    </a:p>
                  </a:txBody>
                  <a:tcPr marL="77002" marR="77002" marT="38501" marB="38501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665764"/>
                  </a:ext>
                </a:extLst>
              </a:tr>
              <a:tr h="7020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spc="150">
                          <a:effectLst/>
                          <a:latin typeface="Times New Roman"/>
                          <a:ea typeface="PMingLiU"/>
                        </a:rPr>
                        <a:t>基本設施</a:t>
                      </a:r>
                    </a:p>
                  </a:txBody>
                  <a:tcPr marL="77002" marR="77002" marT="38501" marB="38501"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純水系統</a:t>
                      </a:r>
                      <a:endParaRPr lang="en-GB" altLang="zh-TW" sz="2000">
                        <a:latin typeface="Times New Roman"/>
                        <a:ea typeface="PMingLiU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壓縮空氣系統</a:t>
                      </a:r>
                      <a:endParaRPr lang="en-US" altLang="zh-HK" sz="2000">
                        <a:latin typeface="Times New Roman"/>
                        <a:ea typeface="PMingLiU"/>
                      </a:endParaRPr>
                    </a:p>
                  </a:txBody>
                  <a:tcPr marL="77002" marR="77002" marT="38501" marB="38501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571500" lvl="0" indent="-457200">
                        <a:buFont typeface="+mj-lt"/>
                        <a:buAutoNum type="arabicPeriod" startAt="3"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潔淨空調系統</a:t>
                      </a:r>
                      <a:endParaRPr lang="en-HK" altLang="zh-TW" sz="2000">
                        <a:latin typeface="Times New Roman"/>
                        <a:ea typeface="PMingLiU"/>
                      </a:endParaRPr>
                    </a:p>
                    <a:p>
                      <a:pPr marL="571500" marR="0" lvl="0" indent="-4572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蒸汽系統</a:t>
                      </a:r>
                      <a:endParaRPr lang="en-US" altLang="zh-HK" sz="2000">
                        <a:solidFill>
                          <a:srgbClr val="FF0000"/>
                        </a:solidFill>
                        <a:latin typeface="Times New Roman"/>
                        <a:ea typeface="PMingLiU"/>
                      </a:endParaRPr>
                    </a:p>
                  </a:txBody>
                  <a:tcPr marL="77002" marR="77002" marT="38501" marB="3850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102643"/>
                  </a:ext>
                </a:extLst>
              </a:tr>
              <a:tr h="34282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spc="150">
                          <a:effectLst/>
                          <a:latin typeface="Times New Roman"/>
                          <a:ea typeface="PMingLiU"/>
                        </a:rPr>
                        <a:t>生產設備</a:t>
                      </a:r>
                    </a:p>
                  </a:txBody>
                  <a:tcPr marL="77002" marR="77002" marT="38501" marB="38501" anchor="ctr"/>
                </a:tc>
                <a:tc>
                  <a:txBody>
                    <a:bodyPr/>
                    <a:lstStyle/>
                    <a:p>
                      <a:pPr marL="447675" indent="-361950">
                        <a:buFont typeface="+mj-lt"/>
                        <a:buAutoNum type="arabicPeriod"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中藥材清洗</a:t>
                      </a:r>
                      <a:r>
                        <a:rPr lang="en-US" altLang="zh-TW" sz="2000" dirty="0">
                          <a:latin typeface="Times New Roman"/>
                        </a:rPr>
                        <a:t>/</a:t>
                      </a: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淨化設備</a:t>
                      </a:r>
                    </a:p>
                    <a:p>
                      <a:pPr marL="447675" indent="-361950">
                        <a:buFont typeface="+mj-lt"/>
                        <a:buAutoNum type="arabicPeriod"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中藥材切藥機</a:t>
                      </a:r>
                    </a:p>
                    <a:p>
                      <a:pPr marL="447675" indent="-361950">
                        <a:buFont typeface="+mj-lt"/>
                        <a:buAutoNum type="arabicPeriod"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中藥材粉碎機</a:t>
                      </a:r>
                    </a:p>
                    <a:p>
                      <a:pPr marL="447675" indent="-361950">
                        <a:buFont typeface="+mj-lt"/>
                        <a:buAutoNum type="arabicPeriod"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中藥材過篩機</a:t>
                      </a:r>
                    </a:p>
                    <a:p>
                      <a:pPr marL="447675" indent="-361950">
                        <a:buFont typeface="+mj-lt"/>
                        <a:buAutoNum type="arabicPeriod"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中藥材提取</a:t>
                      </a:r>
                      <a:r>
                        <a:rPr lang="en-US" altLang="zh-TW" sz="2000" dirty="0">
                          <a:latin typeface="Times New Roman"/>
                        </a:rPr>
                        <a:t>/</a:t>
                      </a: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濃縮設備</a:t>
                      </a:r>
                    </a:p>
                    <a:p>
                      <a:pPr marL="447675" indent="-361950">
                        <a:buFont typeface="+mj-lt"/>
                        <a:buAutoNum type="arabicPeriod"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中藥材及製劑混合機</a:t>
                      </a:r>
                    </a:p>
                    <a:p>
                      <a:pPr marL="447675" indent="-361950">
                        <a:buFont typeface="+mj-lt"/>
                        <a:buAutoNum type="arabicPeriod"/>
                        <a:tabLst>
                          <a:tab pos="3543300" algn="l"/>
                        </a:tabLst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中藥材或中藥製劑消毒除菌設備</a:t>
                      </a:r>
                    </a:p>
                    <a:p>
                      <a:pPr marL="447675" indent="-361950">
                        <a:buFont typeface="+mj-lt"/>
                        <a:buAutoNum type="arabicPeriod"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中藥材或中藥製劑烘乾設備</a:t>
                      </a:r>
                    </a:p>
                    <a:p>
                      <a:pPr marL="447675" indent="-361950">
                        <a:buFont typeface="+mj-lt"/>
                        <a:buAutoNum type="arabicPeriod"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中藥製粒設備</a:t>
                      </a:r>
                      <a:endParaRPr lang="en-US" altLang="zh-TW" sz="2000">
                        <a:latin typeface="Times New Roman"/>
                        <a:ea typeface="PMingLiU"/>
                      </a:endParaRPr>
                    </a:p>
                    <a:p>
                      <a:pPr marL="447675" marR="0" lvl="0" indent="-3619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膠囊劑生產設備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0" marR="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35000" indent="-434975">
                        <a:buFont typeface="+mj-lt"/>
                        <a:buAutoNum type="arabicPeriod" startAt="11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丸劑生產設備</a:t>
                      </a:r>
                    </a:p>
                    <a:p>
                      <a:pPr marL="635000" indent="-434975">
                        <a:buFont typeface="+mj-lt"/>
                        <a:buAutoNum type="arabicPeriod" startAt="11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顆粒劑生產設備</a:t>
                      </a:r>
                    </a:p>
                    <a:p>
                      <a:pPr marL="635000" indent="-434975">
                        <a:buFont typeface="+mj-lt"/>
                        <a:buAutoNum type="arabicPeriod" startAt="11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片劑生產設備</a:t>
                      </a:r>
                    </a:p>
                    <a:p>
                      <a:pPr marL="635000" indent="-434975">
                        <a:buFont typeface="+mj-lt"/>
                        <a:buAutoNum type="arabicPeriod" startAt="14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散劑填充設備</a:t>
                      </a:r>
                    </a:p>
                    <a:p>
                      <a:pPr marL="635000" indent="-434975">
                        <a:buFont typeface="+mj-lt"/>
                        <a:buAutoNum type="arabicPeriod" startAt="14"/>
                        <a:tabLst>
                          <a:tab pos="2921000" algn="l"/>
                          <a:tab pos="3149600" algn="l"/>
                        </a:tabLst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半固體製劑真空乳化設備</a:t>
                      </a:r>
                    </a:p>
                    <a:p>
                      <a:pPr marL="635000" indent="-434975">
                        <a:buFont typeface="+mj-lt"/>
                        <a:buAutoNum type="arabicPeriod" startAt="14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液體製劑混合設備</a:t>
                      </a:r>
                    </a:p>
                    <a:p>
                      <a:pPr marL="635000" indent="-434975">
                        <a:buFont typeface="+mj-lt"/>
                        <a:buAutoNum type="arabicPeriod" startAt="14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固體製劑包衣設備</a:t>
                      </a:r>
                    </a:p>
                    <a:p>
                      <a:pPr marL="635000" indent="-434975">
                        <a:buFont typeface="+mj-lt"/>
                        <a:buAutoNum type="arabicPeriod" startAt="14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膏布製造設備</a:t>
                      </a:r>
                      <a:endParaRPr lang="en-US" altLang="zh-TW" sz="2000">
                        <a:latin typeface="Times New Roman"/>
                        <a:ea typeface="PMingLiU"/>
                      </a:endParaRPr>
                    </a:p>
                    <a:p>
                      <a:pPr marL="635000" marR="0" lvl="0" indent="-434975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4"/>
                        <a:tabLst>
                          <a:tab pos="3035300" algn="l"/>
                          <a:tab pos="3149600" algn="l"/>
                        </a:tabLst>
                        <a:defRPr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栓劑製造設備</a:t>
                      </a:r>
                    </a:p>
                    <a:p>
                      <a:pPr marL="635000" marR="0" lvl="0" indent="-434975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4"/>
                        <a:tabLst>
                          <a:tab pos="3035300" algn="l"/>
                          <a:tab pos="3149600" algn="l"/>
                        </a:tabLst>
                        <a:defRPr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無菌製劑生產設備</a:t>
                      </a:r>
                      <a:endParaRPr lang="zh-TW" altLang="en-US" sz="2000">
                        <a:solidFill>
                          <a:srgbClr val="FF0000"/>
                        </a:solidFill>
                        <a:latin typeface="Times New Roman"/>
                        <a:ea typeface="PMingLiU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49300" indent="-476250">
                        <a:buFont typeface="+mj-lt"/>
                        <a:buAutoNum type="arabicPeriod" startAt="21"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內</a:t>
                      </a:r>
                      <a:r>
                        <a:rPr lang="en-US" altLang="zh-TW" sz="2000" dirty="0">
                          <a:latin typeface="Times New Roman"/>
                        </a:rPr>
                        <a:t>/</a:t>
                      </a: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外包裝設備</a:t>
                      </a:r>
                    </a:p>
                    <a:p>
                      <a:pPr marL="749300" indent="-476250">
                        <a:buFont typeface="+mj-lt"/>
                        <a:buAutoNum type="arabicPeriod" startAt="21"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潔淨級別取樣設備</a:t>
                      </a:r>
                    </a:p>
                    <a:p>
                      <a:pPr marL="749300" indent="-476250">
                        <a:buFont typeface="+mj-lt"/>
                        <a:buAutoNum type="arabicPeriod" startAt="21"/>
                        <a:tabLst>
                          <a:tab pos="3314700" algn="l"/>
                        </a:tabLst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潔淨室監察儀器 </a:t>
                      </a:r>
                      <a:r>
                        <a:rPr lang="en-US" altLang="zh-TW" sz="2000" dirty="0">
                          <a:latin typeface="Times New Roman"/>
                        </a:rPr>
                        <a:t>(</a:t>
                      </a: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空氣粒子計、風量風速計、溫濕度計、壓差計等</a:t>
                      </a:r>
                      <a:r>
                        <a:rPr lang="en-US" altLang="zh-TW" sz="2000" dirty="0">
                          <a:latin typeface="Times New Roman"/>
                        </a:rPr>
                        <a:t>)</a:t>
                      </a:r>
                    </a:p>
                    <a:p>
                      <a:pPr marL="749300" indent="-476250">
                        <a:buFont typeface="+mj-lt"/>
                        <a:buAutoNum type="arabicPeriod" startAt="21"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金屬異物探測 </a:t>
                      </a:r>
                      <a:r>
                        <a:rPr lang="en-US" altLang="zh-TW" sz="2000" dirty="0">
                          <a:latin typeface="Times New Roman"/>
                        </a:rPr>
                        <a:t>/ </a:t>
                      </a: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排除設備</a:t>
                      </a:r>
                    </a:p>
                    <a:p>
                      <a:pPr marL="749300" indent="-476250">
                        <a:buFont typeface="+mj-lt"/>
                        <a:buAutoNum type="arabicPeriod" startAt="21"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除塵設備</a:t>
                      </a:r>
                    </a:p>
                    <a:p>
                      <a:pPr marL="749300" indent="-476250">
                        <a:buFont typeface="+mj-lt"/>
                        <a:buAutoNum type="arabicPeriod" startAt="21"/>
                      </a:pPr>
                      <a:r>
                        <a:rPr lang="zh-TW" altLang="en-US" sz="2000">
                          <a:latin typeface="Times New Roman"/>
                          <a:ea typeface="PMingLiU"/>
                        </a:rPr>
                        <a:t>生產設備清潔系統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07342854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202916-22FD-F3FB-F50E-32D1835193F6}"/>
              </a:ext>
            </a:extLst>
          </p:cNvPr>
          <p:cNvSpPr txBox="1"/>
          <p:nvPr/>
        </p:nvSpPr>
        <p:spPr>
          <a:xfrm>
            <a:off x="5058677" y="-5125"/>
            <a:ext cx="7130006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中成藥生</a:t>
            </a:r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產</a:t>
            </a:r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質量管理系統優化資助計劃 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(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新細明體"/>
                <a:cs typeface="Calibri" panose="020F0502020204030204"/>
              </a:rPr>
              <a:t>A2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)</a:t>
            </a:r>
            <a:endParaRPr lang="en-US" sz="2100">
              <a:solidFill>
                <a:srgbClr val="000000"/>
              </a:solidFill>
              <a:latin typeface="Times New Roman"/>
              <a:ea typeface="PMingLiU"/>
              <a:cs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214F82-540C-41FE-967D-51ABC42344D5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44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37" y="1169822"/>
            <a:ext cx="10412963" cy="864255"/>
          </a:xfrm>
        </p:spPr>
        <p:txBody>
          <a:bodyPr>
            <a:normAutofit/>
          </a:bodyPr>
          <a:lstStyle/>
          <a:p>
            <a:r>
              <a:rPr lang="zh-TW" altLang="en-US" sz="4000" b="1">
                <a:latin typeface="times "/>
                <a:ea typeface="新細明體"/>
              </a:rPr>
              <a:t>背景</a:t>
            </a:r>
            <a:endParaRPr lang="en-US" sz="4000" b="1">
              <a:latin typeface="times "/>
              <a:ea typeface="新細明體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836" y="2126844"/>
            <a:ext cx="10515600" cy="3516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zh-TW" altLang="en-US" dirty="0">
                <a:latin typeface="times "/>
                <a:ea typeface="新細明體"/>
              </a:rPr>
              <a:t>香港特別行政區政府在</a:t>
            </a:r>
            <a:r>
              <a:rPr lang="en-US" altLang="zh-TW" dirty="0">
                <a:latin typeface="times "/>
                <a:ea typeface="新細明體"/>
              </a:rPr>
              <a:t>2018</a:t>
            </a:r>
            <a:r>
              <a:rPr lang="zh-TW" altLang="en-US" dirty="0">
                <a:latin typeface="times "/>
                <a:ea typeface="新細明體"/>
              </a:rPr>
              <a:t>年的</a:t>
            </a:r>
            <a:r>
              <a:rPr lang="zh-TW" altLang="en-US" dirty="0">
                <a:latin typeface="times "/>
                <a:ea typeface="新細明體"/>
                <a:cs typeface="+mn-lt"/>
              </a:rPr>
              <a:t>《 </a:t>
            </a:r>
            <a:r>
              <a:rPr lang="zh-TW" altLang="en-US" dirty="0">
                <a:latin typeface="times "/>
                <a:ea typeface="新細明體"/>
              </a:rPr>
              <a:t>財政預算案</a:t>
            </a:r>
            <a:r>
              <a:rPr lang="zh-TW" altLang="en-US" dirty="0">
                <a:latin typeface="times "/>
                <a:ea typeface="新細明體"/>
                <a:cs typeface="Calibri"/>
              </a:rPr>
              <a:t>》</a:t>
            </a:r>
            <a:r>
              <a:rPr lang="zh-TW" altLang="en-US" dirty="0">
                <a:latin typeface="times "/>
                <a:ea typeface="新細明體"/>
              </a:rPr>
              <a:t>中預留</a:t>
            </a:r>
            <a:r>
              <a:rPr lang="en-US" altLang="zh-TW" b="1" dirty="0">
                <a:solidFill>
                  <a:srgbClr val="0070C0"/>
                </a:solidFill>
                <a:latin typeface="times "/>
                <a:ea typeface="新細明體"/>
              </a:rPr>
              <a:t>5</a:t>
            </a:r>
            <a:r>
              <a:rPr lang="zh-TW" altLang="en-US" b="1" dirty="0">
                <a:solidFill>
                  <a:srgbClr val="0070C0"/>
                </a:solidFill>
                <a:latin typeface="times "/>
                <a:ea typeface="新細明體"/>
              </a:rPr>
              <a:t>億元</a:t>
            </a:r>
            <a:r>
              <a:rPr lang="zh-TW" altLang="en-US" dirty="0">
                <a:latin typeface="times "/>
                <a:ea typeface="新細明體"/>
              </a:rPr>
              <a:t>成立</a:t>
            </a:r>
            <a:r>
              <a:rPr lang="zh-TW" altLang="en-US" b="1" dirty="0">
                <a:solidFill>
                  <a:srgbClr val="0070C0"/>
                </a:solidFill>
                <a:latin typeface="times "/>
                <a:ea typeface="新細明體"/>
              </a:rPr>
              <a:t>中醫藥發展基金（基金）</a:t>
            </a:r>
            <a:r>
              <a:rPr lang="zh-TW" altLang="en-US" dirty="0">
                <a:latin typeface="times "/>
                <a:ea typeface="新細明體"/>
              </a:rPr>
              <a:t>，以促進香港中醫藥界的發展，並提高業界整體水平</a:t>
            </a:r>
            <a:endParaRPr lang="en-US" altLang="zh-TW" dirty="0">
              <a:latin typeface="times "/>
              <a:ea typeface="新細明體"/>
            </a:endParaRPr>
          </a:p>
          <a:p>
            <a:pPr marL="227965" indent="-227965">
              <a:buFont typeface="Arial"/>
            </a:pPr>
            <a:r>
              <a:rPr lang="zh-TW" altLang="en-US" dirty="0">
                <a:latin typeface="times "/>
                <a:ea typeface="新細明體"/>
              </a:rPr>
              <a:t>基金由</a:t>
            </a:r>
            <a:r>
              <a:rPr lang="zh-TW" altLang="en-US" b="1" dirty="0">
                <a:solidFill>
                  <a:srgbClr val="0070C0"/>
                </a:solidFill>
                <a:latin typeface="times "/>
                <a:ea typeface="新細明體"/>
              </a:rPr>
              <a:t>醫務衞生局局長</a:t>
            </a:r>
            <a:r>
              <a:rPr lang="zh-TW" altLang="en-US" dirty="0">
                <a:latin typeface="times "/>
                <a:ea typeface="新細明體"/>
              </a:rPr>
              <a:t>轄下的</a:t>
            </a:r>
            <a:r>
              <a:rPr lang="zh-TW" altLang="en-US" b="1" dirty="0">
                <a:solidFill>
                  <a:srgbClr val="0070C0"/>
                </a:solidFill>
                <a:latin typeface="times "/>
                <a:ea typeface="新細明體"/>
              </a:rPr>
              <a:t>中醫藥處</a:t>
            </a:r>
            <a:r>
              <a:rPr lang="zh-TW" altLang="en-US" dirty="0">
                <a:latin typeface="times "/>
                <a:ea typeface="新細明體"/>
              </a:rPr>
              <a:t>負責統籌及監管</a:t>
            </a:r>
            <a:endParaRPr lang="zh-TW" altLang="en-US" dirty="0">
              <a:latin typeface="Times"/>
              <a:ea typeface="新細明體"/>
              <a:cs typeface="Times"/>
            </a:endParaRPr>
          </a:p>
          <a:p>
            <a:pPr marL="227965" indent="-227965">
              <a:buFont typeface="Arial"/>
            </a:pPr>
            <a:r>
              <a:rPr lang="zh-TW" altLang="en-US" b="1" dirty="0">
                <a:solidFill>
                  <a:srgbClr val="0070C0"/>
                </a:solidFill>
                <a:latin typeface="times "/>
                <a:ea typeface="新細明體"/>
              </a:rPr>
              <a:t>香港生產力局</a:t>
            </a:r>
            <a:r>
              <a:rPr lang="zh-TW" altLang="en-US" dirty="0">
                <a:latin typeface="times "/>
                <a:ea typeface="新細明體"/>
              </a:rPr>
              <a:t>為基金的執行機構</a:t>
            </a:r>
            <a:endParaRPr lang="en-US" dirty="0">
              <a:latin typeface="times "/>
              <a:ea typeface="新細明體"/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4242" y="6353628"/>
            <a:ext cx="576943" cy="365125"/>
          </a:xfrm>
        </p:spPr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B31D34-307A-4DAD-A52D-3C2B690AE3B4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65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234" y="964601"/>
            <a:ext cx="1164656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400" b="1">
                <a:ea typeface="新細明體"/>
              </a:rPr>
              <a:t>「</a:t>
            </a:r>
            <a:r>
              <a:rPr lang="zh-HK" altLang="en-US" sz="2400" b="1">
                <a:ea typeface="新細明體"/>
              </a:rPr>
              <a:t>合資格</a:t>
            </a:r>
            <a:r>
              <a:rPr lang="en-US" altLang="zh-HK" sz="2400" b="1" dirty="0">
                <a:ea typeface="新細明體"/>
              </a:rPr>
              <a:t>GMP</a:t>
            </a:r>
            <a:r>
              <a:rPr lang="zh-HK" altLang="en-US" sz="2400" b="1">
                <a:ea typeface="新細明體"/>
              </a:rPr>
              <a:t>硬件設</a:t>
            </a:r>
            <a:r>
              <a:rPr lang="zh-TW" altLang="en-US" sz="2400" b="1">
                <a:ea typeface="新細明體"/>
              </a:rPr>
              <a:t>備清單」</a:t>
            </a:r>
            <a:endParaRPr lang="en-US" sz="2400" b="1">
              <a:ea typeface="新細明體"/>
              <a:cs typeface="Calibri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874873"/>
              </p:ext>
            </p:extLst>
          </p:nvPr>
        </p:nvGraphicFramePr>
        <p:xfrm>
          <a:off x="326110" y="1516636"/>
          <a:ext cx="11539779" cy="4194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2851">
                  <a:extLst>
                    <a:ext uri="{9D8B030D-6E8A-4147-A177-3AD203B41FA5}">
                      <a16:colId xmlns:a16="http://schemas.microsoft.com/office/drawing/2014/main" val="4273669961"/>
                    </a:ext>
                  </a:extLst>
                </a:gridCol>
                <a:gridCol w="3886339">
                  <a:extLst>
                    <a:ext uri="{9D8B030D-6E8A-4147-A177-3AD203B41FA5}">
                      <a16:colId xmlns:a16="http://schemas.microsoft.com/office/drawing/2014/main" val="3373579284"/>
                    </a:ext>
                  </a:extLst>
                </a:gridCol>
                <a:gridCol w="3670300">
                  <a:extLst>
                    <a:ext uri="{9D8B030D-6E8A-4147-A177-3AD203B41FA5}">
                      <a16:colId xmlns:a16="http://schemas.microsoft.com/office/drawing/2014/main" val="630310795"/>
                    </a:ext>
                  </a:extLst>
                </a:gridCol>
                <a:gridCol w="2620289">
                  <a:extLst>
                    <a:ext uri="{9D8B030D-6E8A-4147-A177-3AD203B41FA5}">
                      <a16:colId xmlns:a16="http://schemas.microsoft.com/office/drawing/2014/main" val="229801886"/>
                    </a:ext>
                  </a:extLst>
                </a:gridCol>
              </a:tblGrid>
              <a:tr h="496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spc="150">
                          <a:effectLst/>
                        </a:rPr>
                        <a:t>類別</a:t>
                      </a:r>
                    </a:p>
                  </a:txBody>
                  <a:tcPr marL="77002" marR="77002" marT="38501" marB="3850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algn="ctr">
                        <a:buFont typeface="+mj-lt"/>
                        <a:buNone/>
                      </a:pPr>
                      <a:r>
                        <a:rPr lang="zh-TW" altLang="en-US" sz="2000"/>
                        <a:t>項目</a:t>
                      </a:r>
                      <a:endParaRPr lang="en-US" altLang="zh-HK" sz="2000"/>
                    </a:p>
                  </a:txBody>
                  <a:tcPr marL="77002" marR="77002" marT="38501" marB="3850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endParaRPr lang="en-US" altLang="zh-HK" sz="2000">
                        <a:solidFill>
                          <a:srgbClr val="FF0000"/>
                        </a:solidFill>
                      </a:endParaRPr>
                    </a:p>
                  </a:txBody>
                  <a:tcPr marL="77002" marR="77002" marT="38501" marB="38501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665764"/>
                  </a:ext>
                </a:extLst>
              </a:tr>
              <a:tr h="36983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spc="150">
                          <a:effectLst/>
                        </a:rPr>
                        <a:t>品質控制儀器</a:t>
                      </a:r>
                    </a:p>
                  </a:txBody>
                  <a:tcPr marL="77002" marR="77002" marT="38501" marB="38501" anchor="ctr"/>
                </a:tc>
                <a:tc>
                  <a:txBody>
                    <a:bodyPr/>
                    <a:lstStyle/>
                    <a:p>
                      <a:pPr marL="4572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000"/>
                        <a:t>各樣製劑相關檢測儀器：片劑「硬度計」、「脆度儀」、溶速度儀。膏布「黏力儀」等</a:t>
                      </a:r>
                      <a:endParaRPr lang="en-US" sz="2000"/>
                    </a:p>
                    <a:p>
                      <a:pPr marL="457200" lvl="0" indent="-342900">
                        <a:buFont typeface="+mj-lt"/>
                        <a:buAutoNum type="arabicPeriod"/>
                      </a:pPr>
                      <a:r>
                        <a:rPr lang="zh-TW" altLang="en-US" sz="2000"/>
                        <a:t>電子天平</a:t>
                      </a:r>
                    </a:p>
                    <a:p>
                      <a:pPr marL="457200" lvl="0" indent="-342900">
                        <a:buFont typeface="+mj-lt"/>
                        <a:buAutoNum type="arabicPeriod"/>
                      </a:pPr>
                      <a:r>
                        <a:rPr lang="zh-TW" altLang="en-US" sz="2000"/>
                        <a:t>恒溫恒濕箱</a:t>
                      </a:r>
                    </a:p>
                    <a:p>
                      <a:pPr marL="457200" lvl="0" indent="-342900">
                        <a:buFont typeface="+mj-lt"/>
                        <a:buAutoNum type="arabicPeriod"/>
                      </a:pPr>
                      <a:r>
                        <a:rPr lang="zh-TW" altLang="en-US" sz="2000"/>
                        <a:t>總有機碳測試儀</a:t>
                      </a:r>
                    </a:p>
                    <a:p>
                      <a:pPr marL="457200" lvl="0" indent="-342900">
                        <a:buFont typeface="+mj-lt"/>
                        <a:buAutoNum type="arabicPeriod"/>
                      </a:pPr>
                      <a:r>
                        <a:rPr lang="zh-TW" altLang="en-US" sz="2000"/>
                        <a:t>電導率儀</a:t>
                      </a:r>
                    </a:p>
                    <a:p>
                      <a:pPr marL="457200" lvl="0" indent="-342900">
                        <a:buFont typeface="+mj-lt"/>
                        <a:buAutoNum type="arabicPeriod"/>
                      </a:pPr>
                      <a:r>
                        <a:rPr lang="zh-TW" altLang="en-US" sz="2000"/>
                        <a:t>折光儀</a:t>
                      </a:r>
                    </a:p>
                    <a:p>
                      <a:pPr marL="457200" lvl="0" indent="-342900">
                        <a:buFont typeface="+mj-lt"/>
                        <a:buAutoNum type="arabicPeriod"/>
                      </a:pPr>
                      <a:r>
                        <a:rPr lang="zh-TW" altLang="en-US" sz="2000"/>
                        <a:t>熔點儀</a:t>
                      </a:r>
                    </a:p>
                    <a:p>
                      <a:pPr marL="457200" lvl="0" indent="-342900">
                        <a:buFont typeface="+mj-lt"/>
                        <a:buAutoNum type="arabicPeriod"/>
                      </a:pPr>
                      <a:r>
                        <a:rPr lang="zh-TW" altLang="en-US" sz="2000"/>
                        <a:t>紫外分光光度計</a:t>
                      </a:r>
                    </a:p>
                    <a:p>
                      <a:pPr marL="457200" lvl="0" indent="-342900">
                        <a:buFont typeface="+mj-lt"/>
                        <a:buAutoNum type="arabicPeriod"/>
                      </a:pPr>
                      <a:r>
                        <a:rPr lang="zh-TW" altLang="en-US" sz="2000"/>
                        <a:t>紅外分光光度計</a:t>
                      </a:r>
                      <a:endParaRPr lang="en-US" altLang="zh-TW" sz="2000"/>
                    </a:p>
                    <a:p>
                      <a:pPr marL="4572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0"/>
                        <a:tabLst/>
                        <a:defRPr/>
                      </a:pPr>
                      <a:r>
                        <a:rPr lang="zh-TW" altLang="en-US" sz="2000"/>
                        <a:t>顯微鏡</a:t>
                      </a:r>
                    </a:p>
                  </a:txBody>
                  <a:tcPr marL="0" marR="0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635000" indent="-434975">
                        <a:buFont typeface="+mj-lt"/>
                        <a:buAutoNum type="arabicPeriod" startAt="11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/>
                        <a:t>崩解時限測定儀</a:t>
                      </a:r>
                    </a:p>
                    <a:p>
                      <a:pPr marL="635000" indent="-434975">
                        <a:buFont typeface="+mj-lt"/>
                        <a:buAutoNum type="arabicPeriod" startAt="11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/>
                        <a:t>電熱恒溫水浴鍋</a:t>
                      </a:r>
                    </a:p>
                    <a:p>
                      <a:pPr marL="635000" indent="-434975">
                        <a:buFont typeface="+mj-lt"/>
                        <a:buAutoNum type="arabicPeriod" startAt="11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/>
                        <a:t>超聲波清洗儀</a:t>
                      </a:r>
                    </a:p>
                    <a:p>
                      <a:pPr marL="635000" indent="-434975">
                        <a:buFont typeface="+mj-lt"/>
                        <a:buAutoNum type="arabicPeriod" startAt="11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/>
                        <a:t>電感耦合等離子體光譜儀</a:t>
                      </a:r>
                    </a:p>
                    <a:p>
                      <a:pPr marL="635000" indent="-434975">
                        <a:buFont typeface="+mj-lt"/>
                        <a:buAutoNum type="arabicPeriod" startAt="11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/>
                        <a:t>高效液相色譜儀</a:t>
                      </a:r>
                    </a:p>
                    <a:p>
                      <a:pPr marL="635000" indent="-434975">
                        <a:buFont typeface="+mj-lt"/>
                        <a:buAutoNum type="arabicPeriod" startAt="11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/>
                        <a:t>氣相色譜儀</a:t>
                      </a:r>
                    </a:p>
                    <a:p>
                      <a:pPr marL="635000" indent="-434975">
                        <a:buFont typeface="+mj-lt"/>
                        <a:buAutoNum type="arabicPeriod" startAt="11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/>
                        <a:t>薄層點樣器、薄層加熱板、噴霧裝置、照相裝置</a:t>
                      </a:r>
                    </a:p>
                    <a:p>
                      <a:pPr marL="635000" indent="-434975">
                        <a:buFont typeface="+mj-lt"/>
                        <a:buAutoNum type="arabicPeriod" startAt="11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/>
                        <a:t>化學品防爆試劑櫃</a:t>
                      </a:r>
                      <a:endParaRPr lang="en-US" altLang="zh-TW" sz="2000"/>
                    </a:p>
                    <a:p>
                      <a:pPr marL="635000" indent="-434975">
                        <a:buFont typeface="+mj-lt"/>
                        <a:buAutoNum type="arabicPeriod" startAt="11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/>
                        <a:t>高壓蒸汽滅菌器</a:t>
                      </a:r>
                    </a:p>
                    <a:p>
                      <a:pPr marL="635000" indent="-434975">
                        <a:buFont typeface="+mj-lt"/>
                        <a:buAutoNum type="arabicPeriod" startAt="11"/>
                        <a:tabLst>
                          <a:tab pos="3035300" algn="l"/>
                          <a:tab pos="3149600" algn="l"/>
                        </a:tabLst>
                      </a:pPr>
                      <a:r>
                        <a:rPr lang="zh-TW" altLang="en-US" sz="2000"/>
                        <a:t>振盪器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749300" indent="-476250">
                        <a:buFont typeface="+mj-lt"/>
                        <a:buAutoNum type="arabicPeriod" startAt="21"/>
                      </a:pPr>
                      <a:r>
                        <a:rPr lang="zh-TW" altLang="en-US" sz="2000" dirty="0"/>
                        <a:t>菌落計數器</a:t>
                      </a:r>
                    </a:p>
                    <a:p>
                      <a:pPr marL="749300" indent="-476250">
                        <a:buFont typeface="+mj-lt"/>
                        <a:buAutoNum type="arabicPeriod" startAt="21"/>
                      </a:pPr>
                      <a:r>
                        <a:rPr lang="zh-TW" altLang="en-US" sz="2000" dirty="0"/>
                        <a:t>勻漿儀</a:t>
                      </a:r>
                    </a:p>
                    <a:p>
                      <a:pPr marL="749300" indent="-476250">
                        <a:buFont typeface="+mj-lt"/>
                        <a:buAutoNum type="arabicPeriod" startAt="21"/>
                      </a:pPr>
                      <a:r>
                        <a:rPr lang="zh-TW" altLang="en-US" sz="2000" dirty="0"/>
                        <a:t>集菌儀</a:t>
                      </a:r>
                    </a:p>
                    <a:p>
                      <a:pPr marL="749300" indent="-476250">
                        <a:buFont typeface="+mj-lt"/>
                        <a:buAutoNum type="arabicPeriod" startAt="21"/>
                      </a:pPr>
                      <a:r>
                        <a:rPr lang="zh-TW" altLang="en-US" sz="2000" dirty="0"/>
                        <a:t>酸鹼度儀 </a:t>
                      </a:r>
                    </a:p>
                    <a:p>
                      <a:pPr marL="749300" indent="-476250">
                        <a:buFont typeface="+mj-lt"/>
                        <a:buAutoNum type="arabicPeriod" startAt="21"/>
                      </a:pPr>
                      <a:r>
                        <a:rPr lang="zh-TW" altLang="en-US" sz="2000" dirty="0"/>
                        <a:t>烘箱</a:t>
                      </a:r>
                    </a:p>
                    <a:p>
                      <a:pPr marL="749300" indent="-476250">
                        <a:buFont typeface="+mj-lt"/>
                        <a:buAutoNum type="arabicPeriod" startAt="21"/>
                      </a:pPr>
                      <a:r>
                        <a:rPr lang="zh-TW" altLang="en-US" sz="2000" dirty="0"/>
                        <a:t>黏度計 </a:t>
                      </a:r>
                    </a:p>
                    <a:p>
                      <a:pPr marL="749300" indent="-476250">
                        <a:buFont typeface="+mj-lt"/>
                        <a:buAutoNum type="arabicPeriod" startAt="21"/>
                      </a:pPr>
                      <a:r>
                        <a:rPr lang="zh-TW" altLang="en-US" sz="2000" dirty="0"/>
                        <a:t>超純水機</a:t>
                      </a:r>
                    </a:p>
                    <a:p>
                      <a:pPr marL="749300" indent="-476250">
                        <a:buFont typeface="+mj-lt"/>
                        <a:buAutoNum type="arabicPeriod" startAt="21"/>
                      </a:pPr>
                      <a:r>
                        <a:rPr lang="zh-TW" altLang="en-US" sz="2000" dirty="0"/>
                        <a:t>轉速計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07342854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069127-E1A6-A78F-3260-6123E24C117D}"/>
              </a:ext>
            </a:extLst>
          </p:cNvPr>
          <p:cNvSpPr txBox="1"/>
          <p:nvPr/>
        </p:nvSpPr>
        <p:spPr>
          <a:xfrm>
            <a:off x="5058677" y="-5125"/>
            <a:ext cx="7130006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中成藥生</a:t>
            </a:r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產</a:t>
            </a:r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質量管理系統優化資助計劃 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(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新細明體"/>
                <a:cs typeface="Calibri" panose="020F0502020204030204"/>
              </a:rPr>
              <a:t>A2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)</a:t>
            </a:r>
            <a:endParaRPr lang="en-US" sz="2100">
              <a:solidFill>
                <a:srgbClr val="000000"/>
              </a:solidFill>
              <a:latin typeface="Times New Roman"/>
              <a:ea typeface="PMingLiU"/>
              <a:cs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30BF2E-0D34-42AA-A2F8-EA21F48ACE7F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321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7BCD19-14FA-1DA4-EC76-C6B0D60C37FF}"/>
              </a:ext>
            </a:extLst>
          </p:cNvPr>
          <p:cNvSpPr txBox="1">
            <a:spLocks/>
          </p:cNvSpPr>
          <p:nvPr/>
        </p:nvSpPr>
        <p:spPr>
          <a:xfrm>
            <a:off x="418" y="2628650"/>
            <a:ext cx="12189122" cy="26564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>
                <a:latin typeface="times "/>
                <a:ea typeface="新細明體"/>
              </a:rPr>
              <a:t>企業支援計劃 </a:t>
            </a:r>
            <a:r>
              <a:rPr lang="en-US" sz="4000" b="1">
                <a:latin typeface="times "/>
                <a:ea typeface="新細明體"/>
              </a:rPr>
              <a:t>— </a:t>
            </a:r>
            <a:br>
              <a:rPr lang="en-US" sz="4000" b="1">
                <a:latin typeface="times "/>
                <a:ea typeface="新細明體"/>
              </a:rPr>
            </a:br>
            <a:r>
              <a:rPr lang="ja-JP" altLang="en-US" sz="4000" b="1">
                <a:latin typeface="times "/>
                <a:ea typeface="新細明體"/>
              </a:rPr>
              <a:t>中成藥註冊支援計劃</a:t>
            </a:r>
            <a:r>
              <a:rPr lang="en-US" altLang="ja-JP" sz="4000" b="1">
                <a:latin typeface="times "/>
                <a:ea typeface="新細明體"/>
              </a:rPr>
              <a:t> </a:t>
            </a:r>
            <a:endParaRPr lang="ja-JP" altLang="en-US" sz="4000" b="1">
              <a:latin typeface="times "/>
              <a:ea typeface="新細明體"/>
            </a:endParaRPr>
          </a:p>
          <a:p>
            <a:r>
              <a:rPr lang="en-US" sz="4000" b="1">
                <a:latin typeface="times "/>
                <a:ea typeface="新細明體"/>
              </a:rPr>
              <a:t>(A3)</a:t>
            </a:r>
            <a:endParaRPr lang="ja-JP" altLang="en-US" sz="4000" b="1">
              <a:latin typeface="times "/>
              <a:ea typeface="新細明體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DB46C4-4B17-45A4-ABCF-44B67B4DA419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650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37" y="1169822"/>
            <a:ext cx="10412963" cy="864255"/>
          </a:xfrm>
        </p:spPr>
        <p:txBody>
          <a:bodyPr/>
          <a:lstStyle/>
          <a:p>
            <a:r>
              <a:rPr lang="zh-TW" altLang="en-US" b="1">
                <a:ea typeface="新細明體"/>
              </a:rPr>
              <a:t>合資格機構</a:t>
            </a:r>
            <a:endParaRPr lang="en-US" b="1">
              <a:ea typeface="新細明體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837" y="2254663"/>
            <a:ext cx="10515600" cy="3516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zh-TW" altLang="en-US" sz="2400">
                <a:latin typeface="新細明體"/>
                <a:ea typeface="新細明體"/>
              </a:rPr>
              <a:t>領有根據</a:t>
            </a:r>
            <a:r>
              <a:rPr lang="en-US" altLang="zh-TW" sz="2400" dirty="0">
                <a:latin typeface="新細明體"/>
                <a:ea typeface="新細明體"/>
              </a:rPr>
              <a:t>《</a:t>
            </a:r>
            <a:r>
              <a:rPr lang="zh-TW" altLang="en-US" sz="2400">
                <a:latin typeface="新細明體"/>
                <a:ea typeface="新細明體"/>
              </a:rPr>
              <a:t>中醫藥條例</a:t>
            </a:r>
            <a:r>
              <a:rPr lang="en-US" altLang="zh-TW" sz="2400" dirty="0">
                <a:latin typeface="新細明體"/>
                <a:ea typeface="新細明體"/>
              </a:rPr>
              <a:t>》(</a:t>
            </a:r>
            <a:r>
              <a:rPr lang="zh-TW" altLang="en-US" sz="2400">
                <a:latin typeface="新細明體"/>
                <a:ea typeface="新細明體"/>
              </a:rPr>
              <a:t>第</a:t>
            </a:r>
            <a:r>
              <a:rPr lang="en-US" altLang="zh-TW" sz="2400" dirty="0">
                <a:ea typeface="新細明體"/>
              </a:rPr>
              <a:t>549</a:t>
            </a:r>
            <a:r>
              <a:rPr lang="zh-TW" altLang="en-US" sz="2400">
                <a:latin typeface="新細明體"/>
                <a:ea typeface="新細明體"/>
              </a:rPr>
              <a:t>章</a:t>
            </a:r>
            <a:r>
              <a:rPr lang="en-US" altLang="zh-TW" sz="2400" dirty="0">
                <a:latin typeface="新細明體"/>
                <a:ea typeface="新細明體"/>
              </a:rPr>
              <a:t>) </a:t>
            </a:r>
            <a:r>
              <a:rPr lang="zh-TW" altLang="en-US" sz="2400">
                <a:latin typeface="新細明體"/>
                <a:ea typeface="新細明體"/>
              </a:rPr>
              <a:t>所發出的</a:t>
            </a:r>
            <a:r>
              <a:rPr lang="zh-TW" altLang="en-US" sz="2400" b="1">
                <a:solidFill>
                  <a:srgbClr val="0070C0"/>
                </a:solidFill>
                <a:latin typeface="新細明體"/>
                <a:ea typeface="新細明體"/>
              </a:rPr>
              <a:t>中成藥製造商</a:t>
            </a:r>
            <a:r>
              <a:rPr lang="zh-TW" altLang="en-US" sz="2400">
                <a:latin typeface="新細明體"/>
                <a:ea typeface="新細明體"/>
              </a:rPr>
              <a:t>或</a:t>
            </a:r>
            <a:r>
              <a:rPr lang="zh-TW" altLang="en-US" sz="2400" b="1">
                <a:solidFill>
                  <a:srgbClr val="0070C0"/>
                </a:solidFill>
                <a:latin typeface="新細明體"/>
                <a:ea typeface="新細明體"/>
              </a:rPr>
              <a:t>中成藥批發商牌照</a:t>
            </a:r>
            <a:r>
              <a:rPr lang="zh-TW" altLang="en-US" sz="2400">
                <a:latin typeface="新細明體"/>
                <a:ea typeface="新細明體"/>
              </a:rPr>
              <a:t>的持有人</a:t>
            </a:r>
            <a:endParaRPr lang="en-US" altLang="zh-TW" sz="2400">
              <a:latin typeface="新細明體"/>
              <a:ea typeface="新細明體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FA4E65-FAEA-42F5-BB7F-60EA93DCF8CC}"/>
              </a:ext>
            </a:extLst>
          </p:cNvPr>
          <p:cNvSpPr txBox="1">
            <a:spLocks/>
          </p:cNvSpPr>
          <p:nvPr/>
        </p:nvSpPr>
        <p:spPr>
          <a:xfrm>
            <a:off x="992155" y="3307489"/>
            <a:ext cx="10412963" cy="864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ea typeface="新細明體"/>
              </a:rPr>
              <a:t>合資格中成藥產品</a:t>
            </a:r>
            <a:endParaRPr lang="en-US" altLang="zh-TW" b="1">
              <a:ea typeface="新細明體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A25A0D-1F33-4943-9C0B-81BF0C66D9CD}"/>
              </a:ext>
            </a:extLst>
          </p:cNvPr>
          <p:cNvSpPr txBox="1">
            <a:spLocks/>
          </p:cNvSpPr>
          <p:nvPr/>
        </p:nvSpPr>
        <p:spPr>
          <a:xfrm>
            <a:off x="889518" y="4233319"/>
            <a:ext cx="10515600" cy="21993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zh-TW" altLang="en-US" sz="2400">
                <a:latin typeface="新細明體"/>
                <a:ea typeface="新細明體"/>
              </a:rPr>
              <a:t>已獲</a:t>
            </a:r>
            <a:r>
              <a:rPr lang="zh-TW" altLang="en-US" sz="2400" b="1">
                <a:solidFill>
                  <a:srgbClr val="0070C0"/>
                </a:solidFill>
                <a:latin typeface="新細明體"/>
                <a:ea typeface="新細明體"/>
              </a:rPr>
              <a:t>過渡性註冊</a:t>
            </a:r>
            <a:r>
              <a:rPr lang="en-US" altLang="zh-TW" sz="2400" dirty="0">
                <a:latin typeface="新細明體"/>
                <a:ea typeface="新細明體"/>
              </a:rPr>
              <a:t>(</a:t>
            </a:r>
            <a:r>
              <a:rPr lang="en-US" altLang="zh-TW" sz="2400" dirty="0">
                <a:ea typeface="新細明體"/>
              </a:rPr>
              <a:t>HKP</a:t>
            </a:r>
            <a:r>
              <a:rPr lang="en-US" altLang="zh-TW" sz="2400" dirty="0">
                <a:latin typeface="新細明體"/>
                <a:ea typeface="新細明體"/>
              </a:rPr>
              <a:t>)</a:t>
            </a:r>
            <a:endParaRPr lang="en-US" sz="2400">
              <a:latin typeface="新細明體"/>
              <a:ea typeface="新細明體"/>
              <a:cs typeface="Calibri" panose="020F0502020204030204"/>
            </a:endParaRPr>
          </a:p>
          <a:p>
            <a:pPr marL="342900" indent="-342900"/>
            <a:r>
              <a:rPr lang="zh-TW" altLang="en-US" sz="2400">
                <a:latin typeface="新細明體"/>
                <a:ea typeface="新細明體"/>
              </a:rPr>
              <a:t>擬作中成藥註冊</a:t>
            </a:r>
            <a:r>
              <a:rPr lang="zh-TW" altLang="en-US" sz="2400" b="1">
                <a:solidFill>
                  <a:srgbClr val="0070C0"/>
                </a:solidFill>
                <a:latin typeface="新細明體"/>
                <a:ea typeface="新細明體"/>
              </a:rPr>
              <a:t>新申請</a:t>
            </a:r>
            <a:endParaRPr lang="en-US" altLang="zh-TW" sz="2400" b="1" dirty="0">
              <a:solidFill>
                <a:srgbClr val="0070C0"/>
              </a:solidFill>
              <a:latin typeface="新細明體"/>
              <a:ea typeface="新細明體"/>
            </a:endParaRPr>
          </a:p>
          <a:p>
            <a:pPr marL="342900" indent="-342900"/>
            <a:r>
              <a:rPr lang="zh-TW" altLang="en-US" sz="2400">
                <a:latin typeface="新細明體"/>
                <a:ea typeface="新細明體"/>
              </a:rPr>
              <a:t>已取得</a:t>
            </a:r>
            <a:r>
              <a:rPr lang="zh-TW" altLang="en-US" sz="2400" b="1">
                <a:solidFill>
                  <a:srgbClr val="0070C0"/>
                </a:solidFill>
                <a:latin typeface="新細明體"/>
                <a:ea typeface="新細明體"/>
              </a:rPr>
              <a:t>收件編號</a:t>
            </a:r>
            <a:r>
              <a:rPr lang="en-US" altLang="zh-TW" sz="2400" b="1" dirty="0">
                <a:solidFill>
                  <a:srgbClr val="0070C0"/>
                </a:solidFill>
                <a:latin typeface="新細明體"/>
                <a:ea typeface="新細明體"/>
              </a:rPr>
              <a:t>(</a:t>
            </a:r>
            <a:r>
              <a:rPr lang="en-US" altLang="zh-TW" sz="2400" b="1" dirty="0">
                <a:solidFill>
                  <a:srgbClr val="0070C0"/>
                </a:solidFill>
                <a:ea typeface="新細明體"/>
              </a:rPr>
              <a:t>RN#####</a:t>
            </a:r>
            <a:r>
              <a:rPr lang="en-US" altLang="zh-TW" sz="2400" b="1" dirty="0">
                <a:solidFill>
                  <a:srgbClr val="0070C0"/>
                </a:solidFill>
                <a:latin typeface="新細明體"/>
                <a:ea typeface="新細明體"/>
              </a:rPr>
              <a:t>)</a:t>
            </a:r>
            <a:r>
              <a:rPr lang="en-US" altLang="zh-TW" sz="2400" dirty="0">
                <a:latin typeface="新細明體"/>
                <a:ea typeface="新細明體"/>
              </a:rPr>
              <a:t> </a:t>
            </a:r>
            <a:r>
              <a:rPr lang="zh-TW" altLang="en-US" sz="2400">
                <a:latin typeface="新細明體"/>
                <a:ea typeface="新細明體"/>
              </a:rPr>
              <a:t>並接納為中成藥註冊新申請</a:t>
            </a:r>
            <a:endParaRPr lang="en-US" altLang="zh-TW" sz="2400" dirty="0">
              <a:latin typeface="新細明體"/>
              <a:ea typeface="新細明體"/>
            </a:endParaRPr>
          </a:p>
          <a:p>
            <a:pPr marL="342900" indent="-342900"/>
            <a:r>
              <a:rPr lang="zh-TW" altLang="en-US" sz="2400">
                <a:latin typeface="新細明體"/>
                <a:ea typeface="新細明體"/>
              </a:rPr>
              <a:t>已獲</a:t>
            </a:r>
            <a:r>
              <a:rPr lang="zh-TW" altLang="en-US" sz="2400" b="1">
                <a:solidFill>
                  <a:srgbClr val="0070C0"/>
                </a:solidFill>
                <a:latin typeface="新細明體"/>
                <a:ea typeface="新細明體"/>
              </a:rPr>
              <a:t>有條件批准</a:t>
            </a:r>
            <a:r>
              <a:rPr lang="en-US" altLang="zh-TW" sz="2400" b="1" dirty="0">
                <a:solidFill>
                  <a:srgbClr val="0070C0"/>
                </a:solidFill>
                <a:ea typeface="新細明體"/>
              </a:rPr>
              <a:t>HKC</a:t>
            </a:r>
            <a:r>
              <a:rPr lang="zh-TW" altLang="en-US" sz="2400">
                <a:latin typeface="新細明體"/>
                <a:ea typeface="新細明體"/>
              </a:rPr>
              <a:t>但須於註冊續期時補交文件</a:t>
            </a:r>
            <a:endParaRPr lang="en-US" altLang="zh-TW" sz="2400" dirty="0">
              <a:latin typeface="新細明體"/>
              <a:ea typeface="新細明體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486C3-A7B9-D2E3-BCE5-D770A9D4BCD9}"/>
              </a:ext>
            </a:extLst>
          </p:cNvPr>
          <p:cNvSpPr txBox="1"/>
          <p:nvPr/>
        </p:nvSpPr>
        <p:spPr>
          <a:xfrm>
            <a:off x="5058677" y="-5125"/>
            <a:ext cx="7130006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中成藥</a:t>
            </a:r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註冊支援</a:t>
            </a:r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計劃 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(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新細明體"/>
                <a:cs typeface="Calibri" panose="020F0502020204030204"/>
              </a:rPr>
              <a:t>A3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)</a:t>
            </a:r>
            <a:endParaRPr lang="en-US" sz="2100">
              <a:latin typeface="Times New Roman"/>
              <a:ea typeface="+mn-lt"/>
              <a:cs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6F8786-BACC-484F-90F6-1A15E493F073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156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36" y="995161"/>
            <a:ext cx="10412963" cy="864255"/>
          </a:xfrm>
        </p:spPr>
        <p:txBody>
          <a:bodyPr>
            <a:normAutofit/>
          </a:bodyPr>
          <a:lstStyle/>
          <a:p>
            <a:r>
              <a:rPr lang="zh-TW" altLang="en-US" b="1">
                <a:ea typeface="新細明體"/>
              </a:rPr>
              <a:t>資助細節</a:t>
            </a:r>
            <a:endParaRPr lang="en-US" b="1">
              <a:ea typeface="新細明體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516" y="1859416"/>
            <a:ext cx="10966861" cy="45964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>
              <a:lnSpc>
                <a:spcPct val="100000"/>
              </a:lnSpc>
              <a:buFont typeface="Arial"/>
              <a:buChar char="•"/>
            </a:pP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最多可為</a:t>
            </a:r>
            <a:r>
              <a:rPr lang="en-US" altLang="zh-TW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10</a:t>
            </a: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項由該持有人申請註冊的中成藥產品申請資助。</a:t>
            </a:r>
            <a:endParaRPr lang="en-US" altLang="zh-TW" sz="2400" dirty="0">
              <a:latin typeface="Times New Roman"/>
              <a:ea typeface="新細明體"/>
              <a:cs typeface="Times New Roman"/>
            </a:endParaRPr>
          </a:p>
          <a:p>
            <a:pPr marL="227965" indent="-227965">
              <a:lnSpc>
                <a:spcPct val="100000"/>
              </a:lnSpc>
              <a:buFont typeface="Arial"/>
              <a:buChar char="•"/>
            </a:pP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每個</a:t>
            </a:r>
            <a:r>
              <a:rPr lang="zh-HK" altLang="en-US" sz="2400" dirty="0">
                <a:latin typeface="Times New Roman"/>
                <a:ea typeface="新細明體"/>
                <a:cs typeface="Times New Roman"/>
              </a:rPr>
              <a:t>中成藥產品可</a:t>
            </a: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獲批的最高資助</a:t>
            </a:r>
            <a:r>
              <a:rPr lang="zh-HK" altLang="en-US" sz="2400" dirty="0">
                <a:latin typeface="Times New Roman"/>
                <a:ea typeface="新細明體"/>
                <a:cs typeface="Times New Roman"/>
              </a:rPr>
              <a:t>額</a:t>
            </a: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設定為</a:t>
            </a:r>
            <a:r>
              <a:rPr lang="en-US" altLang="zh-TW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$20,000</a:t>
            </a: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港元。</a:t>
            </a:r>
          </a:p>
          <a:p>
            <a:pPr marL="227965" indent="-227965">
              <a:lnSpc>
                <a:spcPct val="100000"/>
              </a:lnSpc>
              <a:buFont typeface="Arial"/>
              <a:buChar char="•"/>
            </a:pPr>
            <a:r>
              <a:rPr lang="zh-HK" altLang="en-US" sz="2400" dirty="0">
                <a:latin typeface="Times New Roman"/>
                <a:ea typeface="新細明體"/>
                <a:cs typeface="Times New Roman"/>
              </a:rPr>
              <a:t>每間中成藥製造商或批發商</a:t>
            </a: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的最高資助</a:t>
            </a:r>
            <a:r>
              <a:rPr lang="zh-HK" altLang="en-US" sz="2400" dirty="0">
                <a:latin typeface="Times New Roman"/>
                <a:ea typeface="新細明體"/>
                <a:cs typeface="Times New Roman"/>
              </a:rPr>
              <a:t>額</a:t>
            </a: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設定為</a:t>
            </a:r>
            <a:r>
              <a:rPr lang="en-US" altLang="zh-TW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$200,000</a:t>
            </a: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港元。</a:t>
            </a:r>
          </a:p>
          <a:p>
            <a:pPr marL="227965" indent="-227965">
              <a:lnSpc>
                <a:spcPct val="100000"/>
              </a:lnSpc>
              <a:buFont typeface="Arial"/>
              <a:buChar char="•"/>
            </a:pPr>
            <a:r>
              <a:rPr lang="zh-HK" altLang="en-US" sz="2400" dirty="0">
                <a:latin typeface="Times New Roman"/>
                <a:ea typeface="新細明體"/>
                <a:cs typeface="Times New Roman"/>
              </a:rPr>
              <a:t>每個項目的</a:t>
            </a: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資助額</a:t>
            </a:r>
            <a:r>
              <a:rPr lang="zh-HK" altLang="en-US" sz="2400" dirty="0">
                <a:latin typeface="Times New Roman"/>
                <a:ea typeface="新細明體"/>
                <a:cs typeface="Times New Roman"/>
              </a:rPr>
              <a:t>為獲得</a:t>
            </a:r>
            <a:r>
              <a:rPr lang="zh-HK" altLang="en-US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合資格名單中</a:t>
            </a:r>
            <a:r>
              <a:rPr lang="zh-TW" altLang="en-US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顧問及化驗服務</a:t>
            </a:r>
            <a:r>
              <a:rPr lang="zh-HK" altLang="en-US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費用</a:t>
            </a: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的</a:t>
            </a:r>
            <a:r>
              <a:rPr lang="en-US" altLang="zh-TW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50%</a:t>
            </a: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。</a:t>
            </a:r>
            <a:endParaRPr lang="en-US" altLang="zh-TW" sz="2400" dirty="0">
              <a:latin typeface="Times New Roman"/>
              <a:ea typeface="新細明體"/>
              <a:cs typeface="Times New Roman"/>
            </a:endParaRPr>
          </a:p>
          <a:p>
            <a:pPr marL="227965" indent="-227965">
              <a:lnSpc>
                <a:spcPct val="100000"/>
              </a:lnSpc>
              <a:buFont typeface="Arial"/>
              <a:buChar char="•"/>
            </a:pP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須在</a:t>
            </a:r>
            <a:r>
              <a:rPr lang="en-US" altLang="zh-TW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18</a:t>
            </a:r>
            <a:r>
              <a:rPr lang="zh-TW" altLang="en-US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個月內</a:t>
            </a: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完成</a:t>
            </a:r>
            <a:endParaRPr lang="en-US" altLang="zh-TW" sz="2400" dirty="0">
              <a:latin typeface="Times New Roman"/>
              <a:ea typeface="新細明體"/>
              <a:cs typeface="Times New Roman"/>
            </a:endParaRPr>
          </a:p>
          <a:p>
            <a:pPr marL="227965" indent="-227965">
              <a:lnSpc>
                <a:spcPct val="100000"/>
              </a:lnSpc>
              <a:buFont typeface="Arial"/>
              <a:buChar char="•"/>
            </a:pP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執行機構準備了</a:t>
            </a:r>
            <a:r>
              <a:rPr lang="zh-TW" altLang="en-US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「合資格中成藥註冊顧問服務提供者名單」</a:t>
            </a: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和</a:t>
            </a:r>
            <a:r>
              <a:rPr lang="zh-TW" altLang="en-US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「合資格化驗服務提供者名單」</a:t>
            </a:r>
            <a:r>
              <a:rPr lang="en-US" altLang="zh-TW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(</a:t>
            </a:r>
            <a:r>
              <a:rPr lang="zh-TW" altLang="en-US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有關名單可參閱基金網站</a:t>
            </a:r>
            <a:r>
              <a:rPr lang="en-US" altLang="zh-TW" sz="2400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)</a:t>
            </a:r>
            <a:endParaRPr lang="en-US" altLang="zh-TW" sz="2400" dirty="0">
              <a:solidFill>
                <a:srgbClr val="000000"/>
              </a:solidFill>
              <a:latin typeface="Times New Roman"/>
              <a:ea typeface="新細明體"/>
              <a:cs typeface="Times New Roman"/>
            </a:endParaRPr>
          </a:p>
          <a:p>
            <a:pPr marL="227965" indent="-227965">
              <a:lnSpc>
                <a:spcPct val="100000"/>
              </a:lnSpc>
              <a:buFont typeface="Arial"/>
              <a:buChar char="•"/>
            </a:pPr>
            <a:r>
              <a:rPr lang="zh-TW" altLang="en-US" sz="2400" dirty="0">
                <a:latin typeface="Times New Roman"/>
                <a:ea typeface="新細明體"/>
                <a:cs typeface="Times New Roman"/>
              </a:rPr>
              <a:t> 執行機構將每約三個月進行一次審批</a:t>
            </a:r>
            <a:endParaRPr lang="en-US" altLang="zh-TW" sz="2400" dirty="0">
              <a:latin typeface="Times New Roman"/>
              <a:ea typeface="新細明體"/>
              <a:cs typeface="Times New Roman"/>
            </a:endParaRPr>
          </a:p>
          <a:p>
            <a:pPr marL="342265" indent="-342265">
              <a:lnSpc>
                <a:spcPct val="100000"/>
              </a:lnSpc>
              <a:buFont typeface="Arial" panose="020B0604020202020204" pitchFamily="34" charset="0"/>
              <a:buChar char="‒"/>
            </a:pPr>
            <a:endParaRPr lang="en-US" altLang="zh-HK" sz="2400" b="1" dirty="0">
              <a:latin typeface="新細明體"/>
              <a:ea typeface="新細明體"/>
            </a:endParaRPr>
          </a:p>
          <a:p>
            <a:pPr marL="342265" indent="-342265">
              <a:buFont typeface="Arial" panose="020B0604020202020204" pitchFamily="34" charset="0"/>
              <a:buChar char="‒"/>
            </a:pPr>
            <a:endParaRPr lang="zh-TW" altLang="en-US" b="1" dirty="0">
              <a:latin typeface="+mj-ea"/>
              <a:ea typeface="+mj-ea"/>
            </a:endParaRPr>
          </a:p>
          <a:p>
            <a:pPr marL="227965" indent="-227965"/>
            <a:endParaRPr lang="en-US" b="1" dirty="0">
              <a:latin typeface="+mj-ea"/>
              <a:ea typeface="+mj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2C12EB-5F1D-A89F-4FA8-650ED2CDA8F6}"/>
              </a:ext>
            </a:extLst>
          </p:cNvPr>
          <p:cNvSpPr txBox="1"/>
          <p:nvPr/>
        </p:nvSpPr>
        <p:spPr>
          <a:xfrm>
            <a:off x="5058677" y="-5125"/>
            <a:ext cx="7130006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中成藥</a:t>
            </a:r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註冊支援</a:t>
            </a:r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計劃 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(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新細明體"/>
                <a:cs typeface="Calibri" panose="020F0502020204030204"/>
              </a:rPr>
              <a:t>A3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)</a:t>
            </a:r>
            <a:endParaRPr lang="en-US" sz="2100">
              <a:latin typeface="Times New Roman"/>
              <a:ea typeface="+mn-lt"/>
              <a:cs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120CF1-A1DD-441B-85E2-371D7FF73E3E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436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E1BAFE3-0ACB-363E-B222-02FB404938D3}"/>
              </a:ext>
            </a:extLst>
          </p:cNvPr>
          <p:cNvSpPr txBox="1">
            <a:spLocks/>
          </p:cNvSpPr>
          <p:nvPr/>
        </p:nvSpPr>
        <p:spPr>
          <a:xfrm>
            <a:off x="418" y="2628650"/>
            <a:ext cx="12189122" cy="26564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sz="4000" b="1">
                <a:latin typeface="Times"/>
                <a:ea typeface="新細明體"/>
                <a:cs typeface="Times"/>
              </a:rPr>
              <a:t>企業支援計劃 </a:t>
            </a:r>
            <a:r>
              <a:rPr lang="en-US" sz="4000" b="1">
                <a:latin typeface="Times"/>
                <a:ea typeface="新細明體"/>
                <a:cs typeface="Times"/>
              </a:rPr>
              <a:t>— </a:t>
            </a:r>
            <a:br>
              <a:rPr lang="en-US" sz="4000" b="1">
                <a:latin typeface="Times"/>
                <a:ea typeface="新細明體"/>
                <a:cs typeface="Times"/>
              </a:rPr>
            </a:br>
            <a:r>
              <a:rPr lang="ja-JP" altLang="en-US" sz="4000" b="1">
                <a:latin typeface="Times"/>
                <a:ea typeface="新細明體"/>
                <a:cs typeface="Times"/>
              </a:rPr>
              <a:t>改善倉庫管理、物流和服務資助計劃</a:t>
            </a:r>
            <a:endParaRPr lang="en-US" sz="4000">
              <a:latin typeface="Times"/>
              <a:ea typeface="新細明體"/>
              <a:cs typeface="Times"/>
            </a:endParaRPr>
          </a:p>
          <a:p>
            <a:r>
              <a:rPr lang="en-US" sz="4000" b="1">
                <a:latin typeface="Times"/>
                <a:ea typeface="新細明體"/>
                <a:cs typeface="Times"/>
              </a:rPr>
              <a:t>(A4)</a:t>
            </a:r>
            <a:endParaRPr lang="en-US" sz="4000">
              <a:latin typeface="Times"/>
              <a:ea typeface="+mj-lt"/>
              <a:cs typeface="Time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FECC2D-BCE1-40B3-BD58-37091267F884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978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37" y="1144123"/>
            <a:ext cx="10412963" cy="864255"/>
          </a:xfrm>
        </p:spPr>
        <p:txBody>
          <a:bodyPr/>
          <a:lstStyle/>
          <a:p>
            <a:r>
              <a:rPr lang="zh-TW" altLang="en-US" b="1">
                <a:ea typeface="新細明體"/>
              </a:rPr>
              <a:t>目的</a:t>
            </a:r>
            <a:endParaRPr lang="en-US" b="1">
              <a:ea typeface="新細明體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40836" y="4396954"/>
            <a:ext cx="10412963" cy="864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u="sng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40836" y="2113401"/>
            <a:ext cx="10515600" cy="42402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>
                <a:ea typeface="新細明體"/>
              </a:rPr>
              <a:t>改善倉庫管理、物流和服務資助計劃</a:t>
            </a:r>
            <a:r>
              <a:rPr lang="zh-TW" altLang="en-US" sz="2400">
                <a:ea typeface="新細明體"/>
              </a:rPr>
              <a:t>主要為合資格的</a:t>
            </a:r>
            <a:r>
              <a:rPr lang="zh-TW" altLang="en-US" sz="2400" b="1">
                <a:solidFill>
                  <a:srgbClr val="0070C0"/>
                </a:solidFill>
                <a:ea typeface="新細明體"/>
              </a:rPr>
              <a:t>中藥材批發商</a:t>
            </a:r>
            <a:r>
              <a:rPr lang="zh-TW" altLang="en-US" sz="2400">
                <a:ea typeface="新細明體"/>
              </a:rPr>
              <a:t>和</a:t>
            </a:r>
            <a:r>
              <a:rPr lang="zh-TW" altLang="en-US" sz="2400" b="1">
                <a:solidFill>
                  <a:srgbClr val="0070C0"/>
                </a:solidFill>
                <a:ea typeface="新細明體"/>
              </a:rPr>
              <a:t>零售商</a:t>
            </a:r>
            <a:r>
              <a:rPr lang="zh-TW" altLang="en-US" sz="2400">
                <a:ea typeface="新細明體"/>
              </a:rPr>
              <a:t>提供財政支援添置相關設備，以提升</a:t>
            </a:r>
            <a:r>
              <a:rPr lang="zh-TW" altLang="en-US" sz="2400" b="1">
                <a:solidFill>
                  <a:srgbClr val="0070C0"/>
                </a:solidFill>
                <a:ea typeface="新細明體"/>
              </a:rPr>
              <a:t>業界在處理、貯存和運送中藥時的效率和安全性</a:t>
            </a:r>
            <a:r>
              <a:rPr lang="zh-TW" altLang="en-US" sz="2400">
                <a:ea typeface="新細明體"/>
              </a:rPr>
              <a:t>，為市民提供</a:t>
            </a:r>
            <a:r>
              <a:rPr lang="zh-TW" altLang="en-US" sz="2400" b="1">
                <a:solidFill>
                  <a:srgbClr val="0070C0"/>
                </a:solidFill>
                <a:ea typeface="新細明體"/>
              </a:rPr>
              <a:t>更優質的中醫藥服務</a:t>
            </a:r>
            <a:endParaRPr lang="zh-TW" altLang="en-US">
              <a:ea typeface="新細明體"/>
              <a:cs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40835" y="3690948"/>
            <a:ext cx="10412963" cy="864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>
                <a:ea typeface="新細明體"/>
              </a:rPr>
              <a:t>合資格機構</a:t>
            </a:r>
            <a:endParaRPr lang="en-US" b="1">
              <a:ea typeface="新細明體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7305" y="4632028"/>
            <a:ext cx="10104699" cy="8853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7965" lvl="0" indent="-227965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2400">
                <a:ea typeface="新細明體"/>
              </a:rPr>
              <a:t>持牌</a:t>
            </a:r>
            <a:r>
              <a:rPr lang="zh-TW" altLang="en-US" sz="2400" b="1">
                <a:solidFill>
                  <a:srgbClr val="0070C0"/>
                </a:solidFill>
                <a:ea typeface="新細明體"/>
              </a:rPr>
              <a:t>中藥材零售商</a:t>
            </a:r>
            <a:r>
              <a:rPr lang="zh-TW" altLang="en-US" sz="2400">
                <a:ea typeface="新細明體"/>
              </a:rPr>
              <a:t>或</a:t>
            </a:r>
            <a:r>
              <a:rPr lang="zh-TW" altLang="en-US" sz="2400" b="1">
                <a:solidFill>
                  <a:srgbClr val="0070C0"/>
                </a:solidFill>
                <a:ea typeface="新細明體"/>
              </a:rPr>
              <a:t>中藥材批發商</a:t>
            </a:r>
            <a:endParaRPr lang="en-HK" altLang="zh-TW" sz="2400" b="1">
              <a:solidFill>
                <a:srgbClr val="000000"/>
              </a:solidFill>
              <a:ea typeface="新細明體"/>
              <a:cs typeface="Calibri"/>
            </a:endParaRPr>
          </a:p>
          <a:p>
            <a:pPr marL="227965" lvl="0" indent="-227965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2400" b="1">
                <a:solidFill>
                  <a:srgbClr val="FF0000"/>
                </a:solidFill>
                <a:ea typeface="新細明體"/>
              </a:rPr>
              <a:t>優先資助個人開設的中藥材零售商或中藥材批發商</a:t>
            </a:r>
            <a:endParaRPr lang="zh-TW" altLang="en-US" sz="2400" b="1">
              <a:solidFill>
                <a:srgbClr val="FF0000"/>
              </a:solidFill>
              <a:ea typeface="新細明體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86348-F201-8A1D-8262-D896E342D136}"/>
              </a:ext>
            </a:extLst>
          </p:cNvPr>
          <p:cNvSpPr txBox="1"/>
          <p:nvPr/>
        </p:nvSpPr>
        <p:spPr>
          <a:xfrm>
            <a:off x="5058677" y="-5125"/>
            <a:ext cx="7130006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改善倉庫管理、物流和</a:t>
            </a:r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服務資助計劃</a:t>
            </a:r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 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(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A4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) 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13A143-89B7-4BC8-91BE-D8C4AE0DAEF0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20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37" y="1169822"/>
            <a:ext cx="10412963" cy="864255"/>
          </a:xfrm>
        </p:spPr>
        <p:txBody>
          <a:bodyPr>
            <a:normAutofit/>
          </a:bodyPr>
          <a:lstStyle/>
          <a:p>
            <a:r>
              <a:rPr lang="zh-TW" altLang="en-US" b="1">
                <a:ea typeface="新細明體"/>
              </a:rPr>
              <a:t>資助比例及上限</a:t>
            </a:r>
            <a:endParaRPr lang="en-US" b="1">
              <a:ea typeface="新細明體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836" y="2126844"/>
            <a:ext cx="10515600" cy="403798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zh-TW" altLang="en-US" b="1">
              <a:latin typeface="+mj-ea"/>
              <a:ea typeface="+mj-ea"/>
            </a:endParaRPr>
          </a:p>
          <a:p>
            <a:endParaRPr lang="en-US" b="1">
              <a:latin typeface="+mj-ea"/>
              <a:ea typeface="+mj-ea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686626"/>
              </p:ext>
            </p:extLst>
          </p:nvPr>
        </p:nvGraphicFramePr>
        <p:xfrm>
          <a:off x="1158960" y="2535936"/>
          <a:ext cx="10194840" cy="358781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34362">
                  <a:extLst>
                    <a:ext uri="{9D8B030D-6E8A-4147-A177-3AD203B41FA5}">
                      <a16:colId xmlns:a16="http://schemas.microsoft.com/office/drawing/2014/main" val="4275503806"/>
                    </a:ext>
                  </a:extLst>
                </a:gridCol>
                <a:gridCol w="8160478">
                  <a:extLst>
                    <a:ext uri="{9D8B030D-6E8A-4147-A177-3AD203B41FA5}">
                      <a16:colId xmlns:a16="http://schemas.microsoft.com/office/drawing/2014/main" val="1307574392"/>
                    </a:ext>
                  </a:extLst>
                </a:gridCol>
              </a:tblGrid>
              <a:tr h="18445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PMingLiU"/>
                          <a:cs typeface="Arial"/>
                        </a:rPr>
                        <a:t>資助比例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2400" b="1" kern="1200">
                          <a:solidFill>
                            <a:schemeClr val="tx1"/>
                          </a:solidFill>
                          <a:latin typeface="Times New Roman"/>
                          <a:ea typeface="PMingLiU"/>
                          <a:cs typeface="Arial"/>
                        </a:rPr>
                        <a:t>一般項目</a:t>
                      </a: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Arial"/>
                        </a:rPr>
                        <a:t>:</a:t>
                      </a:r>
                      <a:r>
                        <a:rPr lang="zh-TW" altLang="en-US" sz="2400" b="1" kern="1200" dirty="0">
                          <a:solidFill>
                            <a:schemeClr val="tx1"/>
                          </a:solidFill>
                          <a:latin typeface="Times New Roman"/>
                          <a:ea typeface="PMingLiU"/>
                          <a:cs typeface="Arial"/>
                        </a:rPr>
                        <a:t> </a:t>
                      </a:r>
                      <a:r>
                        <a:rPr lang="en-US" altLang="zh-TW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+mn-ea"/>
                          <a:cs typeface="Arial"/>
                        </a:rPr>
                        <a:t>50%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altLang="zh-TW" sz="3200" b="1" kern="1200" dirty="0">
                        <a:solidFill>
                          <a:srgbClr val="FF0000"/>
                        </a:solidFill>
                        <a:latin typeface="Times New Roman"/>
                        <a:ea typeface="+mn-ea"/>
                        <a:cs typeface="Arial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l"/>
                      </a:pPr>
                      <a:r>
                        <a:rPr lang="zh-TW" altLang="en-US" sz="2400" b="1" kern="1200">
                          <a:solidFill>
                            <a:schemeClr val="tx1"/>
                          </a:solidFill>
                          <a:latin typeface="Times New Roman"/>
                          <a:ea typeface="PMingLiU"/>
                          <a:cs typeface="Arial"/>
                        </a:rPr>
                        <a:t>若所購置的</a:t>
                      </a:r>
                      <a:r>
                        <a:rPr lang="zh-TW" altLang="en-US" sz="2400" b="1" u="sng" kern="1200">
                          <a:solidFill>
                            <a:srgbClr val="0070C0"/>
                          </a:solidFill>
                          <a:latin typeface="Times New Roman"/>
                          <a:ea typeface="PMingLiU"/>
                          <a:cs typeface="Arial"/>
                        </a:rPr>
                        <a:t>項目屬「中藥材貯存相關設備」及符合「項目能提升處理、貯存和運送中藥時的安全性</a:t>
                      </a:r>
                      <a:r>
                        <a:rPr lang="en-US" altLang="zh-TW" sz="2400" b="1" u="sng" kern="1200" dirty="0">
                          <a:solidFill>
                            <a:srgbClr val="0070C0"/>
                          </a:solidFill>
                          <a:latin typeface="Times New Roman"/>
                          <a:ea typeface="+mn-ea"/>
                          <a:cs typeface="Arial"/>
                        </a:rPr>
                        <a:t>/</a:t>
                      </a:r>
                      <a:r>
                        <a:rPr lang="zh-TW" altLang="en-US" sz="2400" b="1" u="sng" kern="1200">
                          <a:solidFill>
                            <a:srgbClr val="0070C0"/>
                          </a:solidFill>
                          <a:latin typeface="Times New Roman"/>
                          <a:ea typeface="PMingLiU"/>
                          <a:cs typeface="Arial"/>
                        </a:rPr>
                        <a:t>品質」之資助原則</a:t>
                      </a:r>
                      <a:r>
                        <a:rPr lang="zh-TW" altLang="en-US" sz="2400" b="1" kern="1200">
                          <a:solidFill>
                            <a:schemeClr val="tx1"/>
                          </a:solidFill>
                          <a:latin typeface="Times New Roman"/>
                          <a:ea typeface="PMingLiU"/>
                          <a:cs typeface="Arial"/>
                        </a:rPr>
                        <a:t>，有關項目最高可獲實際費用的</a:t>
                      </a:r>
                      <a:r>
                        <a:rPr lang="en-US" altLang="zh-TW" sz="2400" b="1" kern="1200" dirty="0">
                          <a:solidFill>
                            <a:srgbClr val="FF0000"/>
                          </a:solidFill>
                          <a:latin typeface="Times New Roman"/>
                          <a:ea typeface="+mn-ea"/>
                          <a:cs typeface="Arial"/>
                        </a:rPr>
                        <a:t>80%</a:t>
                      </a:r>
                      <a:r>
                        <a:rPr lang="zh-TW" altLang="en-US" sz="2400" b="1" kern="1200">
                          <a:solidFill>
                            <a:schemeClr val="tx1"/>
                          </a:solidFill>
                          <a:latin typeface="Times New Roman"/>
                          <a:ea typeface="PMingLiU"/>
                          <a:cs typeface="Arial"/>
                        </a:rPr>
                        <a:t>資助。</a:t>
                      </a:r>
                      <a:endParaRPr lang="en-US" altLang="zh-TW" sz="2400" b="1" kern="1200">
                        <a:solidFill>
                          <a:schemeClr val="tx1"/>
                        </a:solidFill>
                        <a:latin typeface="Times New Roman"/>
                        <a:ea typeface="PMingLiU"/>
                        <a:cs typeface="Arial"/>
                      </a:endParaRP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altLang="zh-TW" sz="2400" b="1" kern="1200" dirty="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828915"/>
                  </a:ext>
                </a:extLst>
              </a:tr>
              <a:tr h="117989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PMingLiU"/>
                          <a:cs typeface="Arial"/>
                        </a:rPr>
                        <a:t>資助上限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Calibri" panose="020F0502020204030204" pitchFamily="34" charset="0"/>
                        <a:buNone/>
                        <a:tabLst>
                          <a:tab pos="182563" algn="l"/>
                        </a:tabLst>
                      </a:pPr>
                      <a:r>
                        <a:rPr lang="zh-TW" altLang="en-US" sz="2400" b="1" kern="1200">
                          <a:solidFill>
                            <a:schemeClr val="tx1"/>
                          </a:solidFill>
                          <a:latin typeface="Times New Roman"/>
                          <a:ea typeface="PMingLiU"/>
                          <a:cs typeface="Arial"/>
                        </a:rPr>
                        <a:t>每間個人開設的中藥材零售商或中藥材批發商</a:t>
                      </a:r>
                      <a:r>
                        <a:rPr lang="en-US" altLang="zh-TW" sz="3600" b="1" kern="1200" dirty="0">
                          <a:solidFill>
                            <a:srgbClr val="FF0000"/>
                          </a:solidFill>
                          <a:latin typeface="Times New Roman"/>
                          <a:ea typeface="+mn-ea"/>
                          <a:cs typeface="Arial"/>
                        </a:rPr>
                        <a:t>$100,000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470443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EE87D-C0C1-49FE-445B-0A115AF722B0}"/>
              </a:ext>
            </a:extLst>
          </p:cNvPr>
          <p:cNvSpPr txBox="1"/>
          <p:nvPr/>
        </p:nvSpPr>
        <p:spPr>
          <a:xfrm>
            <a:off x="5058677" y="-5125"/>
            <a:ext cx="7130006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改善倉庫管理、物流和</a:t>
            </a:r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服務資助計劃</a:t>
            </a:r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 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(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A4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) 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EA31BC-007A-4342-9678-E983BE7948C0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293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37" y="1169822"/>
            <a:ext cx="10412963" cy="864255"/>
          </a:xfrm>
        </p:spPr>
        <p:txBody>
          <a:bodyPr>
            <a:normAutofit/>
          </a:bodyPr>
          <a:lstStyle/>
          <a:p>
            <a:r>
              <a:rPr lang="zh-TW" altLang="en-US" b="1"/>
              <a:t>資助原則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592" y="1601004"/>
            <a:ext cx="10515600" cy="42987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altLang="zh-TW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zh-TW" altLang="en-US" sz="2400">
                <a:latin typeface="Times New Roman"/>
                <a:ea typeface="新細明體"/>
                <a:cs typeface="Times New Roman"/>
              </a:rPr>
              <a:t>申請項目必須符合以下</a:t>
            </a:r>
            <a:r>
              <a:rPr lang="zh-TW" altLang="en-US" sz="2400" b="1" u="sng">
                <a:latin typeface="Times New Roman"/>
                <a:ea typeface="新細明體"/>
                <a:cs typeface="Times New Roman"/>
              </a:rPr>
              <a:t>最少一項</a:t>
            </a:r>
            <a:r>
              <a:rPr lang="zh-TW" altLang="en-US" sz="2400">
                <a:latin typeface="Times New Roman"/>
                <a:ea typeface="新細明體"/>
                <a:cs typeface="Times New Roman"/>
              </a:rPr>
              <a:t>原則</a:t>
            </a:r>
          </a:p>
          <a:p>
            <a:pPr marL="971550" lvl="1" indent="-514350">
              <a:buFont typeface="+mj-lt"/>
              <a:buAutoNum type="romanLcPeriod"/>
            </a:pPr>
            <a:r>
              <a:rPr lang="zh-TW" altLang="en-US">
                <a:latin typeface="Times New Roman"/>
                <a:ea typeface="新細明體"/>
                <a:cs typeface="Times New Roman"/>
              </a:rPr>
              <a:t>項目能</a:t>
            </a:r>
            <a:r>
              <a:rPr lang="zh-TW" altLang="en-US" b="1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提升處理、貯存和運送中藥時的安全性</a:t>
            </a:r>
            <a:r>
              <a:rPr lang="en-US" altLang="zh-TW" b="1" dirty="0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/</a:t>
            </a:r>
            <a:r>
              <a:rPr lang="zh-TW" altLang="en-US" b="1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品質</a:t>
            </a:r>
            <a:r>
              <a:rPr lang="zh-TW" altLang="en-US">
                <a:latin typeface="Times New Roman"/>
                <a:ea typeface="新細明體"/>
                <a:cs typeface="Times New Roman"/>
              </a:rPr>
              <a:t>；或</a:t>
            </a:r>
          </a:p>
          <a:p>
            <a:pPr marL="971550" lvl="1" indent="-514350">
              <a:buFont typeface="+mj-lt"/>
              <a:buAutoNum type="romanLcPeriod"/>
            </a:pPr>
            <a:r>
              <a:rPr lang="zh-TW" altLang="en-US">
                <a:latin typeface="Times New Roman"/>
                <a:ea typeface="新細明體"/>
                <a:cs typeface="Times New Roman"/>
              </a:rPr>
              <a:t>項目能</a:t>
            </a:r>
            <a:r>
              <a:rPr lang="zh-TW" altLang="en-US" b="1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提升處理、貯存和運送中藥時的效率</a:t>
            </a:r>
            <a:r>
              <a:rPr lang="zh-TW" altLang="en-US">
                <a:latin typeface="Times New Roman"/>
                <a:ea typeface="新細明體"/>
                <a:cs typeface="Times New Roman"/>
              </a:rPr>
              <a:t>；或</a:t>
            </a:r>
          </a:p>
          <a:p>
            <a:pPr marL="971550" lvl="1" indent="-514350">
              <a:buFont typeface="+mj-lt"/>
              <a:buAutoNum type="romanLcPeriod"/>
            </a:pPr>
            <a:r>
              <a:rPr lang="zh-TW" altLang="en-US">
                <a:latin typeface="Times New Roman"/>
                <a:ea typeface="新細明體"/>
                <a:cs typeface="Times New Roman"/>
              </a:rPr>
              <a:t>項目能</a:t>
            </a:r>
            <a:r>
              <a:rPr lang="zh-TW" altLang="en-US" b="1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為市民提供更優質的中醫藥服務</a:t>
            </a:r>
            <a:endParaRPr lang="en-HK" altLang="zh-TW" b="1">
              <a:solidFill>
                <a:srgbClr val="FF0000"/>
              </a:solidFill>
              <a:latin typeface="Times New Roman"/>
              <a:ea typeface="新細明體" panose="02020500000000000000" pitchFamily="18" charset="-120"/>
              <a:cs typeface="Times New Roman"/>
            </a:endParaRPr>
          </a:p>
          <a:p>
            <a:pPr marL="457200" lvl="1" indent="0">
              <a:buNone/>
            </a:pPr>
            <a:endParaRPr lang="en-US" altLang="zh-TW" b="1" u="sng" dirty="0">
              <a:solidFill>
                <a:srgbClr val="FF0000"/>
              </a:solidFill>
              <a:latin typeface="Times New Roman"/>
              <a:ea typeface="新細明體"/>
              <a:cs typeface="Times New Roman"/>
            </a:endParaRPr>
          </a:p>
          <a:p>
            <a:pPr marL="457200" lvl="1" indent="-457200">
              <a:spcBef>
                <a:spcPts val="1000"/>
              </a:spcBef>
            </a:pPr>
            <a:r>
              <a:rPr lang="zh-TW" altLang="en-US">
                <a:latin typeface="Times New Roman"/>
                <a:ea typeface="新細明體"/>
                <a:cs typeface="Times New Roman"/>
              </a:rPr>
              <a:t>項目必須為「</a:t>
            </a:r>
            <a:r>
              <a:rPr lang="zh-TW" altLang="en-US" b="1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合資格設施項目名單</a:t>
            </a:r>
            <a:r>
              <a:rPr lang="zh-TW" altLang="en-US">
                <a:latin typeface="Times New Roman"/>
                <a:ea typeface="新細明體"/>
                <a:cs typeface="Times New Roman"/>
              </a:rPr>
              <a:t>」中所列之設施類別</a:t>
            </a:r>
            <a:endParaRPr lang="en-US" altLang="zh-TW">
              <a:solidFill>
                <a:srgbClr val="FF0000"/>
              </a:solidFill>
              <a:latin typeface="Times New Roman"/>
              <a:ea typeface="新細明體"/>
              <a:cs typeface="Times New Roman"/>
            </a:endParaRPr>
          </a:p>
          <a:p>
            <a:pPr marL="457200" lvl="1" indent="-457200">
              <a:spcBef>
                <a:spcPts val="1000"/>
              </a:spcBef>
            </a:pPr>
            <a:r>
              <a:rPr lang="zh-TW" altLang="en-US" b="1">
                <a:solidFill>
                  <a:srgbClr val="FF0000"/>
                </a:solidFill>
                <a:latin typeface="Times New Roman"/>
                <a:ea typeface="新細明體"/>
                <a:cs typeface="Times New Roman"/>
              </a:rPr>
              <a:t>受基金資助的設備或改善項目，須安裝</a:t>
            </a:r>
            <a:r>
              <a:rPr lang="en-US" altLang="zh-TW" b="1" dirty="0">
                <a:solidFill>
                  <a:srgbClr val="FF0000"/>
                </a:solidFill>
                <a:latin typeface="Times New Roman"/>
                <a:ea typeface="新細明體"/>
                <a:cs typeface="Times New Roman"/>
              </a:rPr>
              <a:t>/</a:t>
            </a:r>
            <a:r>
              <a:rPr lang="zh-TW" altLang="en-US" b="1">
                <a:solidFill>
                  <a:srgbClr val="FF0000"/>
                </a:solidFill>
                <a:latin typeface="Times New Roman"/>
                <a:ea typeface="新細明體"/>
                <a:cs typeface="Times New Roman"/>
              </a:rPr>
              <a:t>設置</a:t>
            </a:r>
            <a:r>
              <a:rPr lang="en-US" altLang="zh-TW" b="1" dirty="0">
                <a:solidFill>
                  <a:srgbClr val="FF0000"/>
                </a:solidFill>
                <a:latin typeface="Times New Roman"/>
                <a:ea typeface="新細明體"/>
                <a:cs typeface="Times New Roman"/>
              </a:rPr>
              <a:t>/</a:t>
            </a:r>
            <a:r>
              <a:rPr lang="zh-TW" altLang="en-US" b="1">
                <a:solidFill>
                  <a:srgbClr val="FF0000"/>
                </a:solidFill>
                <a:latin typeface="Times New Roman"/>
                <a:ea typeface="新細明體"/>
                <a:cs typeface="Times New Roman"/>
              </a:rPr>
              <a:t>存放於申請資助的機構地址之內，並用於資助原則列明的用途</a:t>
            </a:r>
            <a:endParaRPr lang="en-US" altLang="zh-TW" b="1">
              <a:solidFill>
                <a:srgbClr val="FF0000"/>
              </a:solidFill>
              <a:latin typeface="Times New Roman"/>
              <a:ea typeface="新細明體"/>
              <a:cs typeface="Times New Roman"/>
            </a:endParaRP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‒"/>
            </a:pPr>
            <a:endParaRPr lang="en-US" altLang="zh-TW" sz="2800" dirty="0">
              <a:latin typeface="Times New Roman"/>
              <a:ea typeface="新細明體"/>
              <a:cs typeface="Times New Roman"/>
            </a:endParaRPr>
          </a:p>
          <a:p>
            <a:pPr marL="342900" lvl="1" indent="-342900">
              <a:spcBef>
                <a:spcPts val="1000"/>
              </a:spcBef>
              <a:buFont typeface="Arial" panose="020B0604020202020204" pitchFamily="34" charset="0"/>
              <a:buChar char="‒"/>
            </a:pPr>
            <a:endParaRPr lang="zh-TW" altLang="en-US" sz="2800" dirty="0"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zh-TW" altLang="en-US" sz="2300" dirty="0">
              <a:latin typeface="Times New Roman"/>
              <a:cs typeface="Times New Roman"/>
            </a:endParaRPr>
          </a:p>
          <a:p>
            <a:pPr marL="227965" indent="-227965"/>
            <a:endParaRPr lang="zh-TW" altLang="en-US" sz="3200" b="1" dirty="0">
              <a:solidFill>
                <a:srgbClr val="3366CC"/>
              </a:solidFill>
              <a:latin typeface="Times New Roman"/>
              <a:cs typeface="Calibri" panose="020F0502020204030204"/>
            </a:endParaRPr>
          </a:p>
          <a:p>
            <a:pPr marL="0" indent="0">
              <a:buNone/>
            </a:pPr>
            <a:endParaRPr lang="zh-TW" altLang="en-US" b="1" dirty="0">
              <a:solidFill>
                <a:srgbClr val="3366CC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zh-TW" altLang="en-US" b="1" dirty="0">
              <a:latin typeface="Times New Roman"/>
              <a:ea typeface="+mj-ea"/>
              <a:cs typeface="Times New Roman"/>
            </a:endParaRPr>
          </a:p>
          <a:p>
            <a:pPr marL="227965" indent="-227965"/>
            <a:endParaRPr lang="en-US" b="1" dirty="0">
              <a:latin typeface="Times New Roman"/>
              <a:ea typeface="+mj-ea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54496" y="0"/>
            <a:ext cx="584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b="1">
                <a:solidFill>
                  <a:srgbClr val="33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改善倉庫管理、物流和服務資助計劃</a:t>
            </a:r>
            <a:r>
              <a:rPr lang="en-US" altLang="zh-TW" sz="2400" b="1">
                <a:solidFill>
                  <a:srgbClr val="33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(A4)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DA89F6-A4E6-4929-9077-E9C7ACC0D96F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354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616" y="1180369"/>
            <a:ext cx="11550768" cy="51019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r>
              <a:rPr lang="zh-TW" dirty="0">
                <a:latin typeface="Times New Roman"/>
                <a:ea typeface="PMingLiU"/>
                <a:cs typeface="+mn-lt"/>
              </a:rPr>
              <a:t>A4</a:t>
            </a:r>
            <a:r>
              <a:rPr lang="en-US" altLang="zh-TW" dirty="0">
                <a:latin typeface="Times New Roman"/>
                <a:ea typeface="+mn-lt"/>
                <a:cs typeface="+mn-lt"/>
              </a:rPr>
              <a:t>-</a:t>
            </a:r>
            <a:r>
              <a:rPr lang="zh-TW" dirty="0">
                <a:latin typeface="Times New Roman"/>
                <a:ea typeface="PMingLiU"/>
                <a:cs typeface="+mn-lt"/>
              </a:rPr>
              <a:t>A-01</a:t>
            </a:r>
            <a:r>
              <a:rPr lang="zh-TW" altLang="en-US" dirty="0">
                <a:latin typeface="Times New Roman"/>
                <a:ea typeface="PMingLiU"/>
                <a:cs typeface="+mn-lt"/>
              </a:rPr>
              <a:t> 倉庫檢測和調節溫度及濕度的設施：</a:t>
            </a:r>
          </a:p>
          <a:p>
            <a:pPr marL="227965" indent="-227965">
              <a:buNone/>
            </a:pPr>
            <a:r>
              <a:rPr lang="zh-TW" altLang="en-US" dirty="0">
                <a:latin typeface="Times New Roman"/>
                <a:ea typeface="PMingLiU"/>
                <a:cs typeface="+mn-lt"/>
              </a:rPr>
              <a:t>如環境監測控制管理系統、空調機、</a:t>
            </a:r>
            <a:endParaRPr lang="zh-TW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r>
              <a:rPr lang="zh-TW" altLang="en-US" dirty="0">
                <a:latin typeface="Times New Roman"/>
                <a:ea typeface="PMingLiU"/>
                <a:cs typeface="+mn-lt"/>
              </a:rPr>
              <a:t>溫濕度計、抽濕機、警報系統等                               </a:t>
            </a:r>
            <a:endParaRPr lang="zh-TW" dirty="0">
              <a:latin typeface="Times New Roman"/>
              <a:ea typeface="PMingLiU"/>
              <a:cs typeface="Calibri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r>
              <a:rPr lang="zh-TW" altLang="en-US" dirty="0">
                <a:latin typeface="Times New Roman"/>
                <a:ea typeface="PMingLiU"/>
                <a:cs typeface="+mn-lt"/>
              </a:rPr>
              <a:t>            </a:t>
            </a:r>
            <a:r>
              <a:rPr lang="zh-TW" dirty="0">
                <a:latin typeface="Times New Roman"/>
                <a:ea typeface="PMingLiU"/>
                <a:cs typeface="+mn-lt"/>
              </a:rPr>
              <a:t>空調機　　　</a:t>
            </a:r>
            <a:r>
              <a:rPr lang="zh-TW" altLang="en-US" dirty="0">
                <a:latin typeface="Times New Roman"/>
                <a:ea typeface="PMingLiU"/>
                <a:cs typeface="+mn-lt"/>
              </a:rPr>
              <a:t>                  移動空調                      抽濕機</a:t>
            </a:r>
            <a:r>
              <a:rPr lang="ja-JP" altLang="en-US" dirty="0">
                <a:latin typeface="Times New Roman"/>
                <a:ea typeface="PMingLiU"/>
                <a:cs typeface="+mn-lt"/>
              </a:rPr>
              <a:t>                    </a:t>
            </a:r>
            <a:endParaRPr lang="en-US" altLang="ja-JP" dirty="0">
              <a:latin typeface="Times New Roman"/>
              <a:ea typeface="PMingLiU"/>
              <a:cs typeface="Calibri" panose="020F0502020204030204"/>
            </a:endParaRPr>
          </a:p>
          <a:p>
            <a:pPr marL="227965" indent="-227965">
              <a:buNone/>
            </a:pPr>
            <a:br>
              <a:rPr lang="en-US" altLang="ja-JP" dirty="0"/>
            </a:br>
            <a:endParaRPr lang="en-US" b="1" dirty="0">
              <a:latin typeface="Times New Roman"/>
              <a:ea typeface="游ゴシック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37" y="1026048"/>
            <a:ext cx="10412963" cy="864255"/>
          </a:xfrm>
        </p:spPr>
        <p:txBody>
          <a:bodyPr>
            <a:normAutofit/>
          </a:bodyPr>
          <a:lstStyle/>
          <a:p>
            <a:r>
              <a:rPr lang="zh-TW" altLang="en-US" b="1">
                <a:ea typeface="新細明體"/>
              </a:rPr>
              <a:t>項目成果</a:t>
            </a:r>
            <a:r>
              <a:rPr lang="zh-TW" b="1">
                <a:ea typeface="新細明體"/>
              </a:rPr>
              <a:t>分享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8" descr="A picture containing text, indoor, wall, ceiling&#10;&#10;Description automatically generated">
            <a:extLst>
              <a:ext uri="{FF2B5EF4-FFF2-40B4-BE49-F238E27FC236}">
                <a16:creationId xmlns:a16="http://schemas.microsoft.com/office/drawing/2014/main" id="{5E6ED885-D1E3-BFA6-586F-DE813703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" t="26603" r="55283" b="19111"/>
          <a:stretch/>
        </p:blipFill>
        <p:spPr>
          <a:xfrm>
            <a:off x="386623" y="3464524"/>
            <a:ext cx="3648865" cy="2155833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4A66EE65-00F4-C324-9630-F818829A5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42" t="16836" r="42452" b="20531"/>
          <a:stretch/>
        </p:blipFill>
        <p:spPr>
          <a:xfrm>
            <a:off x="7311366" y="1971180"/>
            <a:ext cx="2836570" cy="37888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2E60CE-B3DA-412F-BF4E-AE13251DC935}"/>
              </a:ext>
            </a:extLst>
          </p:cNvPr>
          <p:cNvSpPr txBox="1"/>
          <p:nvPr/>
        </p:nvSpPr>
        <p:spPr>
          <a:xfrm>
            <a:off x="5058677" y="-5125"/>
            <a:ext cx="7130006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改善倉庫管理、物流和</a:t>
            </a:r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服務資助計劃</a:t>
            </a:r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 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(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A4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) </a:t>
            </a:r>
            <a:endParaRPr lang="en-US">
              <a:latin typeface="Times New Roman"/>
              <a:cs typeface="Times New Roman"/>
            </a:endParaRPr>
          </a:p>
        </p:txBody>
      </p:sp>
      <p:pic>
        <p:nvPicPr>
          <p:cNvPr id="13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A342CADC-D907-DD3A-B904-0CFD05A8E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592" y="3463733"/>
            <a:ext cx="2877539" cy="21607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DABADA-9BA3-446A-BE3D-7D9F72F2E57C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917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37" y="1026048"/>
            <a:ext cx="10412963" cy="864255"/>
          </a:xfrm>
        </p:spPr>
        <p:txBody>
          <a:bodyPr>
            <a:normAutofit/>
          </a:bodyPr>
          <a:lstStyle/>
          <a:p>
            <a:r>
              <a:rPr lang="zh-TW" altLang="en-US" b="1">
                <a:ea typeface="新細明體"/>
              </a:rPr>
              <a:t>項目成果</a:t>
            </a:r>
            <a:r>
              <a:rPr lang="zh-TW" b="1">
                <a:ea typeface="新細明體"/>
              </a:rPr>
              <a:t>分享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120" y="1594882"/>
            <a:ext cx="11550768" cy="523130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r>
              <a:rPr lang="zh-TW" altLang="en-US">
                <a:latin typeface="Times New Roman"/>
                <a:ea typeface="PMingLiU"/>
                <a:cs typeface="+mn-lt"/>
              </a:rPr>
              <a:t>   </a:t>
            </a:r>
            <a:r>
              <a:rPr lang="zh-TW">
                <a:latin typeface="Times New Roman"/>
                <a:ea typeface="PMingLiU"/>
                <a:cs typeface="+mn-lt"/>
              </a:rPr>
              <a:t>A4</a:t>
            </a:r>
            <a:r>
              <a:rPr lang="en-US" altLang="zh-TW" dirty="0">
                <a:latin typeface="Times New Roman"/>
                <a:ea typeface="+mn-lt"/>
                <a:cs typeface="+mn-lt"/>
              </a:rPr>
              <a:t>-</a:t>
            </a:r>
            <a:r>
              <a:rPr lang="zh-TW">
                <a:latin typeface="Times New Roman"/>
                <a:ea typeface="PMingLiU"/>
                <a:cs typeface="+mn-lt"/>
              </a:rPr>
              <a:t>A-04</a:t>
            </a:r>
            <a:r>
              <a:rPr lang="zh-TW" altLang="en-US">
                <a:latin typeface="Times New Roman"/>
                <a:ea typeface="PMingLiU"/>
                <a:cs typeface="+mn-lt"/>
              </a:rPr>
              <a:t> </a:t>
            </a:r>
            <a:r>
              <a:rPr lang="zh-TW">
                <a:latin typeface="Times New Roman"/>
                <a:ea typeface="PMingLiU"/>
                <a:cs typeface="+mn-lt"/>
              </a:rPr>
              <a:t>冷藏設施及設備</a:t>
            </a:r>
            <a:r>
              <a:rPr lang="zh-TW" altLang="en-US">
                <a:latin typeface="Times New Roman"/>
                <a:ea typeface="PMingLiU"/>
                <a:cs typeface="+mn-lt"/>
              </a:rPr>
              <a:t> </a:t>
            </a:r>
            <a:r>
              <a:rPr lang="zh-TW">
                <a:latin typeface="Times New Roman"/>
                <a:ea typeface="PMingLiU"/>
                <a:cs typeface="+mn-lt"/>
              </a:rPr>
              <a:t> </a:t>
            </a:r>
            <a:r>
              <a:rPr lang="zh-TW" altLang="en-US">
                <a:latin typeface="Times New Roman"/>
                <a:ea typeface="PMingLiU"/>
                <a:cs typeface="+mn-lt"/>
              </a:rPr>
              <a:t>                                  </a:t>
            </a: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r>
              <a:rPr lang="zh-TW" altLang="en-US">
                <a:latin typeface="Times New Roman"/>
                <a:ea typeface="PMingLiU"/>
                <a:cs typeface="+mn-lt"/>
              </a:rPr>
              <a:t>                                  </a:t>
            </a:r>
            <a:r>
              <a:rPr lang="zh-TW">
                <a:latin typeface="Times New Roman"/>
                <a:ea typeface="PMingLiU"/>
                <a:cs typeface="+mn-lt"/>
              </a:rPr>
              <a:t>冷藏庫</a:t>
            </a:r>
            <a:r>
              <a:rPr lang="ja-JP" dirty="0">
                <a:latin typeface="Times New Roman"/>
                <a:ea typeface="PMingLiU"/>
                <a:cs typeface="+mn-lt"/>
              </a:rPr>
              <a:t>               </a:t>
            </a:r>
            <a:r>
              <a:rPr lang="ja-JP" altLang="en-US" dirty="0">
                <a:latin typeface="Times New Roman"/>
                <a:ea typeface="PMingLiU"/>
                <a:cs typeface="+mn-lt"/>
              </a:rPr>
              <a:t> </a:t>
            </a:r>
            <a:r>
              <a:rPr lang="ja-JP" dirty="0">
                <a:latin typeface="Times New Roman"/>
                <a:ea typeface="PMingLiU"/>
                <a:cs typeface="+mn-lt"/>
              </a:rPr>
              <a:t>                               </a:t>
            </a:r>
            <a:r>
              <a:rPr lang="ja-JP" altLang="en-US" dirty="0">
                <a:latin typeface="Times New Roman"/>
                <a:ea typeface="PMingLiU"/>
                <a:cs typeface="+mn-lt"/>
              </a:rPr>
              <a:t> </a:t>
            </a:r>
            <a:r>
              <a:rPr lang="ja-JP">
                <a:latin typeface="Times New Roman"/>
                <a:ea typeface="PMingLiU"/>
                <a:cs typeface="+mn-lt"/>
              </a:rPr>
              <a:t>   </a:t>
            </a:r>
            <a:r>
              <a:rPr lang="ja-JP" altLang="en-US">
                <a:latin typeface="Times New Roman"/>
                <a:ea typeface="PMingLiU"/>
                <a:cs typeface="+mn-lt"/>
              </a:rPr>
              <a:t> </a:t>
            </a:r>
            <a:r>
              <a:rPr lang="ja-JP">
                <a:latin typeface="Times New Roman"/>
                <a:ea typeface="PMingLiU"/>
                <a:cs typeface="+mn-lt"/>
              </a:rPr>
              <a:t> </a:t>
            </a:r>
            <a:r>
              <a:rPr lang="ja-JP" altLang="en-US">
                <a:latin typeface="Times New Roman"/>
                <a:ea typeface="PMingLiU"/>
                <a:cs typeface="+mn-lt"/>
              </a:rPr>
              <a:t>  </a:t>
            </a:r>
            <a:r>
              <a:rPr lang="ja-JP">
                <a:latin typeface="Times New Roman"/>
                <a:ea typeface="PMingLiU"/>
                <a:cs typeface="+mn-lt"/>
              </a:rPr>
              <a:t> </a:t>
            </a:r>
            <a:r>
              <a:rPr lang="ja-JP" altLang="en-US">
                <a:latin typeface="Times New Roman"/>
                <a:ea typeface="PMingLiU"/>
                <a:cs typeface="+mn-lt"/>
              </a:rPr>
              <a:t>雪櫃       </a:t>
            </a:r>
            <a:r>
              <a:rPr lang="ja-JP">
                <a:latin typeface="Times New Roman"/>
                <a:ea typeface="PMingLiU"/>
                <a:cs typeface="+mn-lt"/>
              </a:rPr>
              <a:t> </a:t>
            </a:r>
            <a:endParaRPr lang="ja-JP">
              <a:latin typeface="Times New Roman"/>
              <a:ea typeface="PMingLiU"/>
              <a:cs typeface="Calibri" panose="020F0502020204030204"/>
            </a:endParaRPr>
          </a:p>
          <a:p>
            <a:pPr marL="227965" indent="-227965">
              <a:buNone/>
            </a:pPr>
            <a:br>
              <a:rPr lang="en-US" altLang="ja-JP" dirty="0"/>
            </a:br>
            <a:endParaRPr lang="en-US" b="1">
              <a:latin typeface="Times New Roman"/>
              <a:ea typeface="游ゴシック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29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E60CE-B3DA-412F-BF4E-AE13251DC935}"/>
              </a:ext>
            </a:extLst>
          </p:cNvPr>
          <p:cNvSpPr txBox="1"/>
          <p:nvPr/>
        </p:nvSpPr>
        <p:spPr>
          <a:xfrm>
            <a:off x="5058677" y="-5125"/>
            <a:ext cx="7130006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改善倉庫管理、物流和</a:t>
            </a:r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服務資助計劃</a:t>
            </a:r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 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(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A4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) </a:t>
            </a:r>
            <a:endParaRPr lang="en-US">
              <a:latin typeface="Times New Roman"/>
              <a:cs typeface="Times New Roman"/>
            </a:endParaRPr>
          </a:p>
        </p:txBody>
      </p:sp>
      <p:pic>
        <p:nvPicPr>
          <p:cNvPr id="7" name="Picture 9" descr="A picture containing indoor, shelf, open, opened&#10;&#10;Description automatically generated">
            <a:extLst>
              <a:ext uri="{FF2B5EF4-FFF2-40B4-BE49-F238E27FC236}">
                <a16:creationId xmlns:a16="http://schemas.microsoft.com/office/drawing/2014/main" id="{C7599F41-8991-9A44-083C-FCB1FAEA9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777" y="1454567"/>
            <a:ext cx="3083010" cy="4100383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46A42CA5-9A7F-739B-71BB-8425E0DA2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83" y="2626841"/>
            <a:ext cx="3896497" cy="2922372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6AF7C535-8A49-5724-C86D-A9A54FF28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346" y="2626842"/>
            <a:ext cx="3865605" cy="29223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7391E1-DFB0-47F0-A071-539F531C8D30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350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3"/>
          <a:stretch/>
        </p:blipFill>
        <p:spPr bwMode="auto">
          <a:xfrm>
            <a:off x="1371602" y="940731"/>
            <a:ext cx="9493899" cy="55153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2" y="4386682"/>
            <a:ext cx="1212978" cy="1570623"/>
          </a:xfrm>
          <a:prstGeom prst="rect">
            <a:avLst/>
          </a:prstGeom>
          <a:solidFill>
            <a:srgbClr val="3366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中醫藥</a:t>
            </a:r>
            <a:endParaRPr lang="en-HK" altLang="zh-TW" sz="135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從業員培訓</a:t>
            </a:r>
            <a:endParaRPr lang="en-HK" altLang="zh-TW" sz="135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及</a:t>
            </a:r>
            <a:endParaRPr lang="en-HK" altLang="zh-TW" sz="135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改善中醫診所</a:t>
            </a:r>
            <a:endParaRPr lang="en-HK" altLang="zh-TW" sz="135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設施</a:t>
            </a:r>
            <a:endParaRPr lang="en-HK" altLang="zh-TW" sz="135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資助計劃</a:t>
            </a: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6244" y="4390444"/>
            <a:ext cx="1011206" cy="1338828"/>
          </a:xfrm>
          <a:prstGeom prst="rect">
            <a:avLst/>
          </a:prstGeom>
          <a:solidFill>
            <a:srgbClr val="3366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中成藥</a:t>
            </a:r>
            <a:endParaRPr lang="en-HK" altLang="zh-TW" sz="135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生產質量</a:t>
            </a:r>
            <a:endParaRPr lang="en-HK" altLang="zh-TW" sz="135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管理系統優化資助計劃</a:t>
            </a: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0172" y="4390444"/>
            <a:ext cx="992028" cy="573427"/>
          </a:xfrm>
          <a:prstGeom prst="rect">
            <a:avLst/>
          </a:prstGeom>
          <a:solidFill>
            <a:srgbClr val="3366CC"/>
          </a:solidFill>
        </p:spPr>
        <p:txBody>
          <a:bodyPr wrap="square" lIns="36000" rIns="36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中成藥註冊</a:t>
            </a:r>
            <a:endParaRPr lang="en-HK" altLang="zh-TW" sz="135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支援計劃</a:t>
            </a: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5471" y="4390443"/>
            <a:ext cx="1058811" cy="1089529"/>
          </a:xfrm>
          <a:prstGeom prst="rect">
            <a:avLst/>
          </a:prstGeom>
          <a:solidFill>
            <a:srgbClr val="3366CC"/>
          </a:solidFill>
        </p:spPr>
        <p:txBody>
          <a:bodyPr wrap="square" lIns="36000" rIns="36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改善倉庫管理、</a:t>
            </a:r>
            <a:endParaRPr lang="en-HK" altLang="zh-TW" sz="135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物流和服務資助計劃</a:t>
            </a: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1063" y="4390444"/>
            <a:ext cx="992028" cy="1620000"/>
          </a:xfrm>
          <a:prstGeom prst="rect">
            <a:avLst/>
          </a:prstGeom>
          <a:solidFill>
            <a:srgbClr val="00B050"/>
          </a:solidFill>
        </p:spPr>
        <p:txBody>
          <a:bodyPr wrap="square" lIns="36000" rIns="36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中醫藥</a:t>
            </a:r>
            <a:endParaRPr lang="en-HK" altLang="zh-TW" sz="135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行業培訓</a:t>
            </a:r>
            <a:endParaRPr lang="en-HK" altLang="zh-TW" sz="135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資助計劃</a:t>
            </a:r>
            <a:endParaRPr lang="en-HK" altLang="zh-TW" sz="135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及</a:t>
            </a:r>
            <a:endParaRPr lang="en-HK" altLang="zh-TW" sz="135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中醫藥推廣資助計劃</a:t>
            </a: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5813" y="4390442"/>
            <a:ext cx="947937" cy="822726"/>
          </a:xfrm>
          <a:prstGeom prst="rect">
            <a:avLst/>
          </a:prstGeom>
          <a:solidFill>
            <a:srgbClr val="00B050"/>
          </a:solidFill>
        </p:spPr>
        <p:txBody>
          <a:bodyPr wrap="square" lIns="36000" rIns="36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中醫藥應用調研及研究資助計劃</a:t>
            </a: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03114" y="4390441"/>
            <a:ext cx="947937" cy="573427"/>
          </a:xfrm>
          <a:prstGeom prst="rect">
            <a:avLst/>
          </a:prstGeom>
          <a:solidFill>
            <a:srgbClr val="002060"/>
          </a:solidFill>
        </p:spPr>
        <p:txBody>
          <a:bodyPr wrap="square" lIns="36000" rIns="36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中醫藥</a:t>
            </a:r>
            <a:endParaRPr lang="en-HK" altLang="zh-TW" sz="135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TW" altLang="en-US" sz="1350">
                <a:solidFill>
                  <a:schemeClr val="bg1"/>
                </a:solidFill>
              </a:rPr>
              <a:t>資源平台</a:t>
            </a: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4242" y="6353628"/>
            <a:ext cx="576943" cy="365125"/>
          </a:xfrm>
        </p:spPr>
        <p:txBody>
          <a:bodyPr/>
          <a:lstStyle/>
          <a:p>
            <a:fld id="{AD88BAA3-9B75-478E-9CFA-11D3628D2F13}" type="slidenum">
              <a:rPr lang="en-US" smtClean="0"/>
              <a:t>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0EA236-190B-ADD3-CF2A-8D0E13CCA8DB}"/>
              </a:ext>
            </a:extLst>
          </p:cNvPr>
          <p:cNvSpPr txBox="1">
            <a:spLocks/>
          </p:cNvSpPr>
          <p:nvPr/>
        </p:nvSpPr>
        <p:spPr>
          <a:xfrm>
            <a:off x="452007" y="939784"/>
            <a:ext cx="10412963" cy="864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sz="4000" b="1">
                <a:latin typeface="Times"/>
                <a:ea typeface="新細明體"/>
                <a:cs typeface="Times"/>
              </a:rPr>
              <a:t>整體框架</a:t>
            </a:r>
            <a:endParaRPr lang="zh-TW" sz="4000">
              <a:ea typeface="+mj-lt"/>
              <a:cs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DB290D-31A1-48B5-8AAF-33123984F309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832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552" y="1348182"/>
            <a:ext cx="11164403" cy="54269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r>
              <a:rPr lang="zh-TW" dirty="0">
                <a:latin typeface="Times New Roman"/>
                <a:ea typeface="PMingLiU"/>
                <a:cs typeface="+mn-lt"/>
              </a:rPr>
              <a:t>A4</a:t>
            </a:r>
            <a:r>
              <a:rPr lang="en-US" altLang="zh-TW" dirty="0">
                <a:latin typeface="Times New Roman"/>
                <a:ea typeface="+mn-lt"/>
                <a:cs typeface="+mn-lt"/>
              </a:rPr>
              <a:t>-B</a:t>
            </a:r>
            <a:r>
              <a:rPr lang="zh-TW" dirty="0">
                <a:latin typeface="Times New Roman"/>
                <a:ea typeface="PMingLiU"/>
                <a:cs typeface="+mn-lt"/>
              </a:rPr>
              <a:t>-03</a:t>
            </a:r>
            <a:r>
              <a:rPr lang="zh-TW" altLang="en-US" dirty="0">
                <a:latin typeface="Times New Roman"/>
                <a:ea typeface="PMingLiU"/>
                <a:cs typeface="+mn-lt"/>
              </a:rPr>
              <a:t> </a:t>
            </a:r>
            <a:r>
              <a:rPr lang="zh-TW" dirty="0">
                <a:latin typeface="Times New Roman"/>
                <a:ea typeface="PMingLiU"/>
                <a:cs typeface="+mn-lt"/>
              </a:rPr>
              <a:t>運貨工具及設備：</a:t>
            </a: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r>
              <a:rPr lang="zh-TW" dirty="0">
                <a:latin typeface="Times New Roman"/>
                <a:ea typeface="PMingLiU"/>
                <a:cs typeface="+mn-lt"/>
              </a:rPr>
              <a:t>如手推車、唧車等</a:t>
            </a: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r>
              <a:rPr lang="zh-TW" altLang="en-US" dirty="0">
                <a:latin typeface="Times New Roman"/>
                <a:ea typeface="PMingLiU"/>
                <a:cs typeface="+mn-lt"/>
              </a:rPr>
              <a:t>                                </a:t>
            </a:r>
            <a:endParaRPr lang="ja-JP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r>
              <a:rPr lang="zh-TW" altLang="en-US" dirty="0">
                <a:latin typeface="Times New Roman"/>
                <a:ea typeface="PMingLiU"/>
                <a:cs typeface="+mn-lt"/>
              </a:rPr>
              <a:t>                                   </a:t>
            </a:r>
            <a:endParaRPr lang="ja-JP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r>
              <a:rPr lang="zh-TW" altLang="en-US" dirty="0">
                <a:latin typeface="Times New Roman"/>
                <a:ea typeface="PMingLiU"/>
                <a:cs typeface="+mn-lt"/>
              </a:rPr>
              <a:t>                                                                        電</a:t>
            </a:r>
            <a:r>
              <a:rPr lang="zh-TW" dirty="0">
                <a:latin typeface="Times New Roman"/>
                <a:ea typeface="PMingLiU"/>
                <a:cs typeface="+mn-lt"/>
              </a:rPr>
              <a:t>唧</a:t>
            </a:r>
            <a:r>
              <a:rPr lang="zh-TW" altLang="en-US" dirty="0">
                <a:latin typeface="Times New Roman"/>
                <a:ea typeface="PMingLiU"/>
                <a:cs typeface="+mn-lt"/>
              </a:rPr>
              <a:t>車</a:t>
            </a:r>
            <a:r>
              <a:rPr lang="ja-JP" dirty="0">
                <a:latin typeface="Times New Roman"/>
                <a:ea typeface="PMingLiU"/>
                <a:cs typeface="+mn-lt"/>
              </a:rPr>
              <a:t>               </a:t>
            </a:r>
            <a:r>
              <a:rPr lang="ja-JP" altLang="en-US" dirty="0">
                <a:latin typeface="Times New Roman"/>
                <a:ea typeface="PMingLiU"/>
                <a:cs typeface="+mn-lt"/>
              </a:rPr>
              <a:t> </a:t>
            </a:r>
            <a:r>
              <a:rPr lang="ja-JP" dirty="0">
                <a:latin typeface="Times New Roman"/>
                <a:ea typeface="PMingLiU"/>
                <a:cs typeface="+mn-lt"/>
              </a:rPr>
              <a:t> </a:t>
            </a:r>
            <a:r>
              <a:rPr lang="ja-JP" altLang="en-US" dirty="0">
                <a:latin typeface="Times New Roman"/>
                <a:ea typeface="PMingLiU"/>
                <a:cs typeface="+mn-lt"/>
              </a:rPr>
              <a:t>   </a:t>
            </a:r>
            <a:r>
              <a:rPr lang="ja-JP" dirty="0">
                <a:latin typeface="Times New Roman"/>
                <a:ea typeface="PMingLiU"/>
                <a:cs typeface="+mn-lt"/>
              </a:rPr>
              <a:t> </a:t>
            </a:r>
            <a:endParaRPr lang="ja-JP" dirty="0">
              <a:latin typeface="Times New Roman"/>
              <a:ea typeface="PMingLiU"/>
              <a:cs typeface="Calibri" panose="020F0502020204030204"/>
            </a:endParaRPr>
          </a:p>
          <a:p>
            <a:pPr marL="227965" indent="-227965">
              <a:buNone/>
            </a:pPr>
            <a:br>
              <a:rPr lang="en-US" altLang="ja-JP" dirty="0"/>
            </a:br>
            <a:endParaRPr lang="en-US" b="1" dirty="0">
              <a:latin typeface="Times New Roman"/>
              <a:ea typeface="游ゴシック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37" y="1026048"/>
            <a:ext cx="10412963" cy="864255"/>
          </a:xfrm>
        </p:spPr>
        <p:txBody>
          <a:bodyPr>
            <a:normAutofit/>
          </a:bodyPr>
          <a:lstStyle/>
          <a:p>
            <a:r>
              <a:rPr lang="zh-TW" altLang="en-US" b="1">
                <a:ea typeface="新細明體"/>
              </a:rPr>
              <a:t>項目成果</a:t>
            </a:r>
            <a:r>
              <a:rPr lang="zh-TW" b="1">
                <a:ea typeface="新細明體"/>
              </a:rPr>
              <a:t>分享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30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E60CE-B3DA-412F-BF4E-AE13251DC935}"/>
              </a:ext>
            </a:extLst>
          </p:cNvPr>
          <p:cNvSpPr txBox="1"/>
          <p:nvPr/>
        </p:nvSpPr>
        <p:spPr>
          <a:xfrm>
            <a:off x="5058677" y="-5125"/>
            <a:ext cx="7130006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改善倉庫管理、物流和</a:t>
            </a:r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服務資助計劃</a:t>
            </a:r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 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(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A4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) </a:t>
            </a:r>
            <a:endParaRPr lang="en-US">
              <a:latin typeface="Times New Roman"/>
              <a:cs typeface="Times New Roman"/>
            </a:endParaRPr>
          </a:p>
        </p:txBody>
      </p:sp>
      <p:pic>
        <p:nvPicPr>
          <p:cNvPr id="7" name="Picture 7" descr="A picture containing text, screenshot, computer, different&#10;&#10;Description automatically generated">
            <a:extLst>
              <a:ext uri="{FF2B5EF4-FFF2-40B4-BE49-F238E27FC236}">
                <a16:creationId xmlns:a16="http://schemas.microsoft.com/office/drawing/2014/main" id="{9483BFE9-8B8C-593F-85D7-ED29C2119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21" t="12115" r="35062" b="4625"/>
          <a:stretch/>
        </p:blipFill>
        <p:spPr>
          <a:xfrm>
            <a:off x="5871578" y="971389"/>
            <a:ext cx="3748225" cy="43017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64034F-B045-4F32-9C60-F4632AD5DDE1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41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552" y="1348182"/>
            <a:ext cx="3984432" cy="54269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r>
              <a:rPr lang="zh-TW" altLang="en-US" dirty="0">
                <a:latin typeface="Times New Roman"/>
                <a:ea typeface="PMingLiU"/>
                <a:cs typeface="+mn-lt"/>
              </a:rPr>
              <a:t>   </a:t>
            </a:r>
            <a:r>
              <a:rPr lang="zh-TW" dirty="0">
                <a:latin typeface="Times New Roman"/>
                <a:ea typeface="PMingLiU"/>
                <a:cs typeface="+mn-lt"/>
              </a:rPr>
              <a:t>A4</a:t>
            </a:r>
            <a:r>
              <a:rPr lang="en-US" altLang="zh-TW" dirty="0">
                <a:latin typeface="Times New Roman"/>
                <a:ea typeface="+mn-lt"/>
                <a:cs typeface="+mn-lt"/>
              </a:rPr>
              <a:t>-B</a:t>
            </a:r>
            <a:r>
              <a:rPr lang="zh-TW" dirty="0">
                <a:latin typeface="Times New Roman"/>
                <a:ea typeface="PMingLiU"/>
                <a:cs typeface="+mn-lt"/>
              </a:rPr>
              <a:t>-0</a:t>
            </a:r>
            <a:r>
              <a:rPr lang="en-US" altLang="zh-TW" dirty="0">
                <a:latin typeface="Times New Roman"/>
                <a:ea typeface="+mn-lt"/>
                <a:cs typeface="+mn-lt"/>
              </a:rPr>
              <a:t>6</a:t>
            </a:r>
            <a:r>
              <a:rPr lang="zh-TW" altLang="en-US" dirty="0">
                <a:latin typeface="Times New Roman"/>
                <a:ea typeface="PMingLiU"/>
                <a:cs typeface="+mn-lt"/>
              </a:rPr>
              <a:t> 物流管理系統</a:t>
            </a:r>
            <a:r>
              <a:rPr lang="zh-TW" dirty="0">
                <a:latin typeface="Times New Roman"/>
                <a:ea typeface="PMingLiU"/>
                <a:cs typeface="+mn-lt"/>
              </a:rPr>
              <a:t>：如</a:t>
            </a:r>
            <a:r>
              <a:rPr lang="zh-TW" altLang="en-US" dirty="0">
                <a:latin typeface="Times New Roman"/>
                <a:ea typeface="PMingLiU"/>
                <a:cs typeface="+mn-lt"/>
              </a:rPr>
              <a:t>無線射頻辨識技術、條碼掃描器及條碼</a:t>
            </a:r>
            <a:r>
              <a:rPr lang="zh-TW" dirty="0">
                <a:latin typeface="Times New Roman"/>
                <a:ea typeface="PMingLiU"/>
                <a:cs typeface="+mn-lt"/>
              </a:rPr>
              <a:t>、</a:t>
            </a:r>
            <a:r>
              <a:rPr lang="zh-TW" altLang="en-US" dirty="0">
                <a:latin typeface="Times New Roman"/>
                <a:ea typeface="PMingLiU"/>
                <a:cs typeface="+mn-lt"/>
              </a:rPr>
              <a:t>標籤管理系統及標籤打印機</a:t>
            </a:r>
            <a:r>
              <a:rPr lang="zh-TW" dirty="0">
                <a:latin typeface="Times New Roman"/>
                <a:ea typeface="PMingLiU"/>
                <a:cs typeface="+mn-lt"/>
              </a:rPr>
              <a:t>等</a:t>
            </a:r>
            <a:r>
              <a:rPr lang="zh-TW" altLang="en-US" dirty="0">
                <a:latin typeface="Times New Roman"/>
                <a:ea typeface="PMingLiU"/>
                <a:cs typeface="+mn-lt"/>
              </a:rPr>
              <a:t>相關硬件</a:t>
            </a: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r>
              <a:rPr lang="zh-TW" altLang="en-US" dirty="0">
                <a:latin typeface="Times New Roman"/>
                <a:ea typeface="PMingLiU"/>
                <a:cs typeface="+mn-lt"/>
              </a:rPr>
              <a:t>                                </a:t>
            </a:r>
            <a:endParaRPr lang="ja-JP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r>
              <a:rPr lang="zh-TW" altLang="en-US" dirty="0">
                <a:latin typeface="Times New Roman"/>
                <a:ea typeface="PMingLiU"/>
                <a:cs typeface="+mn-lt"/>
              </a:rPr>
              <a:t>                                   </a:t>
            </a:r>
            <a:endParaRPr lang="ja-JP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endParaRPr lang="zh-TW" altLang="en-US" dirty="0">
              <a:latin typeface="Times New Roman"/>
              <a:ea typeface="PMingLiU"/>
              <a:cs typeface="+mn-lt"/>
            </a:endParaRPr>
          </a:p>
          <a:p>
            <a:pPr marL="227965" indent="-227965">
              <a:buNone/>
            </a:pPr>
            <a:r>
              <a:rPr lang="zh-TW" altLang="en-US" dirty="0">
                <a:latin typeface="Times New Roman"/>
                <a:ea typeface="PMingLiU"/>
                <a:cs typeface="+mn-lt"/>
              </a:rPr>
              <a:t>                                                                      </a:t>
            </a:r>
            <a:r>
              <a:rPr lang="ja-JP" dirty="0">
                <a:latin typeface="Times New Roman"/>
                <a:ea typeface="PMingLiU"/>
                <a:cs typeface="+mn-lt"/>
              </a:rPr>
              <a:t>          </a:t>
            </a:r>
            <a:r>
              <a:rPr lang="ja-JP" altLang="en-US" dirty="0">
                <a:latin typeface="Times New Roman"/>
                <a:ea typeface="PMingLiU"/>
                <a:cs typeface="+mn-lt"/>
              </a:rPr>
              <a:t> </a:t>
            </a:r>
            <a:r>
              <a:rPr lang="ja-JP" dirty="0">
                <a:latin typeface="Times New Roman"/>
                <a:ea typeface="PMingLiU"/>
                <a:cs typeface="+mn-lt"/>
              </a:rPr>
              <a:t> </a:t>
            </a:r>
            <a:r>
              <a:rPr lang="ja-JP" altLang="en-US" dirty="0">
                <a:latin typeface="Times New Roman"/>
                <a:ea typeface="PMingLiU"/>
                <a:cs typeface="+mn-lt"/>
              </a:rPr>
              <a:t>   </a:t>
            </a:r>
            <a:r>
              <a:rPr lang="ja-JP" dirty="0">
                <a:latin typeface="Times New Roman"/>
                <a:ea typeface="PMingLiU"/>
                <a:cs typeface="+mn-lt"/>
              </a:rPr>
              <a:t> </a:t>
            </a:r>
            <a:endParaRPr lang="ja-JP" dirty="0">
              <a:latin typeface="Times New Roman"/>
              <a:ea typeface="PMingLiU"/>
              <a:cs typeface="Calibri" panose="020F0502020204030204"/>
            </a:endParaRPr>
          </a:p>
          <a:p>
            <a:pPr marL="227965" indent="-227965">
              <a:buNone/>
            </a:pPr>
            <a:br>
              <a:rPr lang="en-US" altLang="ja-JP" dirty="0"/>
            </a:br>
            <a:endParaRPr lang="en-US" b="1" dirty="0">
              <a:latin typeface="Times New Roman"/>
              <a:ea typeface="游ゴシック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37" y="1026048"/>
            <a:ext cx="10412963" cy="864255"/>
          </a:xfrm>
        </p:spPr>
        <p:txBody>
          <a:bodyPr>
            <a:normAutofit/>
          </a:bodyPr>
          <a:lstStyle/>
          <a:p>
            <a:r>
              <a:rPr lang="zh-TW" altLang="en-US" b="1" dirty="0">
                <a:ea typeface="新細明體"/>
              </a:rPr>
              <a:t>項目成果</a:t>
            </a:r>
            <a:r>
              <a:rPr lang="zh-TW" b="1" dirty="0">
                <a:ea typeface="新細明體"/>
              </a:rPr>
              <a:t>分享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31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E60CE-B3DA-412F-BF4E-AE13251DC935}"/>
              </a:ext>
            </a:extLst>
          </p:cNvPr>
          <p:cNvSpPr txBox="1"/>
          <p:nvPr/>
        </p:nvSpPr>
        <p:spPr>
          <a:xfrm>
            <a:off x="5058677" y="-5125"/>
            <a:ext cx="7130006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改善倉庫管理、物流和</a:t>
            </a:r>
            <a:r>
              <a:rPr lang="zh-TW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服務資助計劃</a:t>
            </a:r>
            <a:r>
              <a:rPr lang="zh-TW" alt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 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(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A4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PMingLiU"/>
                <a:cs typeface="Times New Roman"/>
              </a:rPr>
              <a:t>) 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0CC6D3B-B141-C50B-564C-E690D4D4D603}"/>
              </a:ext>
            </a:extLst>
          </p:cNvPr>
          <p:cNvSpPr txBox="1">
            <a:spLocks/>
          </p:cNvSpPr>
          <p:nvPr/>
        </p:nvSpPr>
        <p:spPr>
          <a:xfrm>
            <a:off x="7207088" y="5389515"/>
            <a:ext cx="2020404" cy="565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>
              <a:buNone/>
            </a:pPr>
            <a:r>
              <a:rPr lang="zh-TW" dirty="0">
                <a:ea typeface="+mn-lt"/>
                <a:cs typeface="+mn-lt"/>
              </a:rPr>
              <a:t>標籤打印機</a:t>
            </a:r>
            <a:endParaRPr lang="zh-TW" altLang="en-US" dirty="0">
              <a:ea typeface="+mn-lt"/>
              <a:cs typeface="+mn-lt"/>
            </a:endParaRPr>
          </a:p>
          <a:p>
            <a:pPr marL="227965" indent="-227965">
              <a:buFont typeface="Arial" panose="020B0604020202020204" pitchFamily="34" charset="0"/>
              <a:buNone/>
            </a:pPr>
            <a:endParaRPr lang="zh-TW" altLang="en-US" dirty="0">
              <a:ea typeface="+mn-lt"/>
              <a:cs typeface="+mn-lt"/>
            </a:endParaRPr>
          </a:p>
          <a:p>
            <a:pPr marL="227965" indent="-227965">
              <a:buFont typeface="Arial" panose="020B0604020202020204" pitchFamily="34" charset="0"/>
              <a:buNone/>
            </a:pPr>
            <a:endParaRPr lang="zh-TW" altLang="en-US" dirty="0">
              <a:ea typeface="+mn-lt"/>
              <a:cs typeface="+mn-lt"/>
            </a:endParaRPr>
          </a:p>
          <a:p>
            <a:pPr marL="227965" indent="-227965">
              <a:buFont typeface="Arial" panose="020B0604020202020204" pitchFamily="34" charset="0"/>
              <a:buNone/>
            </a:pPr>
            <a:endParaRPr lang="zh-TW" altLang="en-US" dirty="0">
              <a:ea typeface="+mn-lt"/>
              <a:cs typeface="+mn-lt"/>
            </a:endParaRPr>
          </a:p>
          <a:p>
            <a:pPr marL="227965" indent="-227965">
              <a:buFont typeface="Arial" panose="020B0604020202020204" pitchFamily="34" charset="0"/>
              <a:buNone/>
            </a:pPr>
            <a:endParaRPr lang="zh-TW" altLang="en-US" dirty="0">
              <a:ea typeface="+mn-lt"/>
              <a:cs typeface="+mn-lt"/>
            </a:endParaRPr>
          </a:p>
          <a:p>
            <a:pPr marL="227965" indent="-227965">
              <a:buFont typeface="Arial" panose="020B0604020202020204" pitchFamily="34" charset="0"/>
              <a:buNone/>
            </a:pPr>
            <a:endParaRPr lang="zh-TW" altLang="en-US" dirty="0">
              <a:ea typeface="+mn-lt"/>
              <a:cs typeface="+mn-lt"/>
            </a:endParaRPr>
          </a:p>
          <a:p>
            <a:pPr marL="227965" indent="-227965">
              <a:buFont typeface="Arial" panose="020B0604020202020204" pitchFamily="34" charset="0"/>
              <a:buNone/>
            </a:pPr>
            <a:endParaRPr lang="zh-TW" altLang="en-US" dirty="0">
              <a:ea typeface="+mn-lt"/>
              <a:cs typeface="+mn-lt"/>
            </a:endParaRPr>
          </a:p>
          <a:p>
            <a:pPr marL="227965" indent="-227965">
              <a:buFont typeface="Arial" panose="020B0604020202020204" pitchFamily="34" charset="0"/>
              <a:buNone/>
            </a:pPr>
            <a:r>
              <a:rPr lang="zh-TW" altLang="en-US" dirty="0">
                <a:ea typeface="+mn-lt"/>
                <a:cs typeface="+mn-lt"/>
              </a:rPr>
              <a:t>                                </a:t>
            </a:r>
            <a:endParaRPr lang="ja-JP" altLang="en-US" dirty="0">
              <a:ea typeface="游ゴシック"/>
              <a:cs typeface="+mn-lt"/>
            </a:endParaRPr>
          </a:p>
          <a:p>
            <a:pPr marL="227965" indent="-227965">
              <a:buFont typeface="Arial" panose="020B0604020202020204" pitchFamily="34" charset="0"/>
              <a:buNone/>
            </a:pPr>
            <a:r>
              <a:rPr lang="zh-TW" altLang="en-US" dirty="0">
                <a:ea typeface="+mn-lt"/>
                <a:cs typeface="+mn-lt"/>
              </a:rPr>
              <a:t>                                   </a:t>
            </a:r>
            <a:endParaRPr lang="ja-JP" dirty="0">
              <a:ea typeface="游ゴシック"/>
              <a:cs typeface="+mn-lt"/>
            </a:endParaRPr>
          </a:p>
          <a:p>
            <a:pPr marL="227965" indent="-227965">
              <a:buFont typeface="Arial" panose="020B0604020202020204" pitchFamily="34" charset="0"/>
              <a:buNone/>
            </a:pPr>
            <a:endParaRPr lang="zh-TW" altLang="en-US" dirty="0">
              <a:ea typeface="+mn-lt"/>
              <a:cs typeface="+mn-lt"/>
            </a:endParaRPr>
          </a:p>
          <a:p>
            <a:pPr marL="227965" indent="-227965">
              <a:buFont typeface="Arial" panose="020B0604020202020204" pitchFamily="34" charset="0"/>
              <a:buNone/>
            </a:pPr>
            <a:endParaRPr lang="zh-TW" altLang="en-US" dirty="0">
              <a:ea typeface="+mn-lt"/>
              <a:cs typeface="+mn-lt"/>
            </a:endParaRPr>
          </a:p>
          <a:p>
            <a:pPr marL="227965" indent="-227965">
              <a:buFont typeface="Arial" panose="020B0604020202020204" pitchFamily="34" charset="0"/>
              <a:buNone/>
            </a:pPr>
            <a:r>
              <a:rPr lang="zh-TW" altLang="en-US" dirty="0">
                <a:ea typeface="+mn-lt"/>
                <a:cs typeface="+mn-lt"/>
              </a:rPr>
              <a:t>                                                                      </a:t>
            </a:r>
            <a:r>
              <a:rPr lang="ja-JP" dirty="0">
                <a:ea typeface="+mn-lt"/>
                <a:cs typeface="+mn-lt"/>
              </a:rPr>
              <a:t>          </a:t>
            </a:r>
            <a:r>
              <a:rPr lang="ja-JP" altLang="en-US" dirty="0">
                <a:ea typeface="+mn-lt"/>
                <a:cs typeface="+mn-lt"/>
              </a:rPr>
              <a:t> </a:t>
            </a:r>
            <a:r>
              <a:rPr lang="ja-JP" dirty="0">
                <a:ea typeface="+mn-lt"/>
                <a:cs typeface="+mn-lt"/>
              </a:rPr>
              <a:t> </a:t>
            </a:r>
            <a:r>
              <a:rPr lang="ja-JP" altLang="en-US" dirty="0">
                <a:ea typeface="+mn-lt"/>
                <a:cs typeface="+mn-lt"/>
              </a:rPr>
              <a:t>   </a:t>
            </a:r>
            <a:r>
              <a:rPr lang="ja-JP" dirty="0">
                <a:ea typeface="+mn-lt"/>
                <a:cs typeface="+mn-lt"/>
              </a:rPr>
              <a:t> </a:t>
            </a:r>
            <a:endParaRPr lang="ja-JP" dirty="0">
              <a:ea typeface="游ゴシック"/>
              <a:cs typeface="Calibri" panose="020F0502020204030204"/>
            </a:endParaRPr>
          </a:p>
          <a:p>
            <a:pPr marL="227965" indent="-227965">
              <a:buFont typeface="Arial" panose="020B0604020202020204" pitchFamily="34" charset="0"/>
              <a:buNone/>
            </a:pPr>
            <a:br>
              <a:rPr lang="en-US" altLang="ja-JP" dirty="0"/>
            </a:br>
            <a:endParaRPr lang="en-US" b="1" dirty="0">
              <a:latin typeface="游ゴシック"/>
              <a:ea typeface="游ゴシック"/>
            </a:endParaRPr>
          </a:p>
        </p:txBody>
      </p:sp>
      <p:pic>
        <p:nvPicPr>
          <p:cNvPr id="5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1E73E403-5DFF-5CD5-6644-F02D83404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623" y="473151"/>
            <a:ext cx="4895335" cy="48953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490546-AC2F-411D-9E4A-FFD691317F1E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23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367245" y="94015"/>
            <a:ext cx="182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i="0">
                <a:solidFill>
                  <a:srgbClr val="FF9900"/>
                </a:solidFill>
                <a:effectLst/>
                <a:latin typeface="Verdana" panose="020B0604030504040204" pitchFamily="34" charset="0"/>
              </a:rPr>
              <a:t>行業支援計劃</a:t>
            </a:r>
            <a:endParaRPr lang="en-US" sz="2000" b="1">
              <a:solidFill>
                <a:srgbClr val="3366CC"/>
              </a:solidFill>
              <a:latin typeface="+mj-ea"/>
              <a:ea typeface="+mj-ea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43816162"/>
              </p:ext>
            </p:extLst>
          </p:nvPr>
        </p:nvGraphicFramePr>
        <p:xfrm>
          <a:off x="986828" y="921054"/>
          <a:ext cx="9351492" cy="5405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4242" y="6353628"/>
            <a:ext cx="576943" cy="365125"/>
          </a:xfrm>
        </p:spPr>
        <p:txBody>
          <a:bodyPr/>
          <a:lstStyle/>
          <a:p>
            <a:r>
              <a:rPr lang="en-US"/>
              <a:t>31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669C0A-0F2E-4851-BEFC-35285AE6B3F5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724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02329452"/>
              </p:ext>
            </p:extLst>
          </p:nvPr>
        </p:nvGraphicFramePr>
        <p:xfrm>
          <a:off x="1026801" y="1458175"/>
          <a:ext cx="9925331" cy="4695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4242" y="6353628"/>
            <a:ext cx="576943" cy="365125"/>
          </a:xfrm>
          <a:noFill/>
        </p:spPr>
        <p:txBody>
          <a:bodyPr/>
          <a:lstStyle/>
          <a:p>
            <a:r>
              <a:rPr lang="en-HK"/>
              <a:t>4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279231-D41F-40A9-A761-9319A6F69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837" y="1026048"/>
            <a:ext cx="10412963" cy="864255"/>
          </a:xfrm>
        </p:spPr>
        <p:txBody>
          <a:bodyPr>
            <a:normAutofit/>
          </a:bodyPr>
          <a:lstStyle/>
          <a:p>
            <a:r>
              <a:rPr lang="zh-TW" altLang="en-US" b="1" dirty="0">
                <a:ea typeface="新細明體"/>
              </a:rPr>
              <a:t>中醫藥資源平台</a:t>
            </a:r>
          </a:p>
        </p:txBody>
      </p:sp>
    </p:spTree>
    <p:extLst>
      <p:ext uri="{BB962C8B-B14F-4D97-AF65-F5344CB8AC3E}">
        <p14:creationId xmlns:p14="http://schemas.microsoft.com/office/powerpoint/2010/main" val="408889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367186" y="3537958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/>
              <a:t>/ 2788 5633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58789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910321036"/>
              </p:ext>
            </p:extLst>
          </p:nvPr>
        </p:nvGraphicFramePr>
        <p:xfrm>
          <a:off x="776973" y="517091"/>
          <a:ext cx="10545920" cy="5462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24242" y="6353628"/>
            <a:ext cx="576943" cy="365125"/>
          </a:xfrm>
          <a:noFill/>
        </p:spPr>
        <p:txBody>
          <a:bodyPr/>
          <a:lstStyle/>
          <a:p>
            <a:r>
              <a:rPr lang="en-HK"/>
              <a:t>4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9931E4-DBD6-4F4A-9343-B86788CC394C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201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" y="2628650"/>
            <a:ext cx="12189122" cy="2656439"/>
          </a:xfrm>
        </p:spPr>
        <p:txBody>
          <a:bodyPr>
            <a:normAutofit/>
          </a:bodyPr>
          <a:lstStyle/>
          <a:p>
            <a:r>
              <a:rPr lang="zh-TW" altLang="en-US" sz="4000" b="1">
                <a:latin typeface="Times New Roman"/>
                <a:ea typeface="新細明體"/>
                <a:cs typeface="Times New Roman"/>
              </a:rPr>
              <a:t>企業支援計劃 </a:t>
            </a:r>
            <a:r>
              <a:rPr lang="en-US" altLang="zh-TW" sz="4000" b="1">
                <a:latin typeface="Times New Roman"/>
                <a:ea typeface="新細明體"/>
                <a:cs typeface="Times New Roman"/>
              </a:rPr>
              <a:t>— </a:t>
            </a:r>
            <a:br>
              <a:rPr lang="en-US" altLang="zh-TW" sz="4000" b="1">
                <a:latin typeface="Times New Roman"/>
                <a:ea typeface="新細明體"/>
              </a:rPr>
            </a:br>
            <a:r>
              <a:rPr lang="zh-TW" altLang="en-US" sz="4000" b="1">
                <a:latin typeface="Times New Roman"/>
                <a:ea typeface="新細明體"/>
                <a:cs typeface="Times New Roman"/>
              </a:rPr>
              <a:t>中醫藥從業員培訓資助計劃 </a:t>
            </a:r>
            <a:br>
              <a:rPr lang="en-US" altLang="zh-TW" sz="4000" b="1">
                <a:latin typeface="Times New Roman"/>
                <a:ea typeface="新細明體"/>
              </a:rPr>
            </a:br>
            <a:r>
              <a:rPr lang="en-US" altLang="zh-TW" sz="4000" b="1">
                <a:latin typeface="Times New Roman"/>
                <a:ea typeface="新細明體"/>
                <a:cs typeface="Times New Roman"/>
              </a:rPr>
              <a:t>(A1-1, A1-2, A1-3)</a:t>
            </a:r>
          </a:p>
        </p:txBody>
      </p:sp>
      <p:sp>
        <p:nvSpPr>
          <p:cNvPr id="3" name="矩形 2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zh-HK" altLang="en-US"/>
          </a:p>
        </p:txBody>
      </p:sp>
      <p:sp>
        <p:nvSpPr>
          <p:cNvPr id="4" name="矩形 3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74C0B2-3197-4B36-9011-657EC7961D53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51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940836" y="4396954"/>
            <a:ext cx="10412963" cy="864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u="sng"/>
          </a:p>
        </p:txBody>
      </p:sp>
      <p:sp>
        <p:nvSpPr>
          <p:cNvPr id="7" name="TextBox 6"/>
          <p:cNvSpPr txBox="1"/>
          <p:nvPr/>
        </p:nvSpPr>
        <p:spPr>
          <a:xfrm>
            <a:off x="5058677" y="-5125"/>
            <a:ext cx="713000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altLang="en-US" sz="2100" b="1">
                <a:solidFill>
                  <a:srgbClr val="0070C0"/>
                </a:solidFill>
                <a:latin typeface="Times New Roman"/>
                <a:cs typeface="Times New Roman"/>
              </a:rPr>
              <a:t>中醫藥從業員培訓及改善中醫診所設施資助計劃 </a:t>
            </a:r>
            <a:r>
              <a:rPr lang="en-US" altLang="zh-TW" sz="2100" b="1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(A1)</a:t>
            </a:r>
            <a:endParaRPr lang="en-US" sz="2100">
              <a:solidFill>
                <a:srgbClr val="0070C0"/>
              </a:solidFill>
            </a:endParaRPr>
          </a:p>
          <a:p>
            <a:pPr algn="r"/>
            <a:r>
              <a:rPr lang="zh-TW" sz="2100" b="1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中醫藥從業員培訓資助計劃  </a:t>
            </a:r>
            <a:r>
              <a:rPr lang="en-US" sz="2100" b="1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(A1-1, A1-2, A1-3)</a:t>
            </a:r>
            <a:endParaRPr lang="en-US" sz="2100">
              <a:solidFill>
                <a:srgbClr val="0070C0"/>
              </a:solidFill>
              <a:ea typeface="+mn-lt"/>
              <a:cs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44615" y="3374432"/>
            <a:ext cx="10412963" cy="864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>
                <a:latin typeface="times "/>
                <a:ea typeface="新細明體"/>
              </a:rPr>
              <a:t>合資格申請人</a:t>
            </a:r>
            <a:endParaRPr lang="en-US" sz="3600" b="1">
              <a:latin typeface="times "/>
              <a:ea typeface="新細明體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52273" y="4129673"/>
            <a:ext cx="11428081" cy="243826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/>
            <a:r>
              <a:rPr lang="zh-TW" altLang="en-US" sz="2400" b="1">
                <a:latin typeface="Times New Roman"/>
                <a:ea typeface="新細明體"/>
                <a:cs typeface="Times New Roman"/>
              </a:rPr>
              <a:t>香港居民 </a:t>
            </a:r>
            <a:r>
              <a:rPr lang="zh-TW" altLang="en-US" sz="2400">
                <a:latin typeface="Times New Roman"/>
                <a:ea typeface="新細明體"/>
                <a:cs typeface="Times New Roman"/>
              </a:rPr>
              <a:t>及 以下其一</a:t>
            </a:r>
            <a:endParaRPr lang="en-US" altLang="zh-TW" sz="2400">
              <a:latin typeface="Times New Roman"/>
              <a:ea typeface="新細明體"/>
              <a:cs typeface="Times New Roman"/>
            </a:endParaRPr>
          </a:p>
          <a:p>
            <a:pPr marL="914400" lvl="1" indent="-457200">
              <a:buAutoNum type="romanLcPeriod"/>
            </a:pPr>
            <a:r>
              <a:rPr lang="zh-TW" altLang="en-US" sz="2200" b="1">
                <a:solidFill>
                  <a:srgbClr val="7030A0"/>
                </a:solidFill>
                <a:latin typeface="times "/>
                <a:ea typeface="新細明體"/>
              </a:rPr>
              <a:t>中醫師</a:t>
            </a:r>
            <a:endParaRPr lang="en-US" altLang="zh-TW" sz="2200" b="1">
              <a:solidFill>
                <a:srgbClr val="C00000"/>
              </a:solidFill>
              <a:latin typeface="Times New Roman"/>
              <a:ea typeface="新細明體"/>
              <a:cs typeface="Times New Roman"/>
            </a:endParaRPr>
          </a:p>
          <a:p>
            <a:pPr marL="1142365" lvl="2" indent="-227965"/>
            <a:r>
              <a:rPr lang="zh-TW" altLang="en-US">
                <a:latin typeface="Times New Roman"/>
                <a:ea typeface="新細明體"/>
                <a:cs typeface="Times New Roman"/>
              </a:rPr>
              <a:t>持有效執業證明書及根據</a:t>
            </a:r>
            <a:r>
              <a:rPr lang="en-US" altLang="zh-TW">
                <a:latin typeface="Times New Roman"/>
                <a:ea typeface="新細明體"/>
                <a:cs typeface="Times New Roman"/>
              </a:rPr>
              <a:t>《</a:t>
            </a:r>
            <a:r>
              <a:rPr lang="zh-TW" altLang="en-US">
                <a:latin typeface="Times New Roman"/>
                <a:ea typeface="新細明體"/>
                <a:cs typeface="Times New Roman"/>
              </a:rPr>
              <a:t>中醫藥條例</a:t>
            </a:r>
            <a:r>
              <a:rPr lang="en-US" altLang="zh-TW">
                <a:latin typeface="Times New Roman"/>
                <a:ea typeface="新細明體"/>
                <a:cs typeface="Times New Roman"/>
              </a:rPr>
              <a:t>》</a:t>
            </a:r>
            <a:r>
              <a:rPr lang="zh-TW" altLang="en-US">
                <a:latin typeface="Times New Roman"/>
                <a:ea typeface="新細明體"/>
                <a:cs typeface="Times New Roman"/>
              </a:rPr>
              <a:t>下的</a:t>
            </a:r>
            <a:r>
              <a:rPr lang="zh-TW" altLang="en-US" b="1">
                <a:solidFill>
                  <a:srgbClr val="C00000"/>
                </a:solidFill>
                <a:latin typeface="Times New Roman"/>
                <a:ea typeface="新細明體"/>
                <a:cs typeface="Times New Roman"/>
              </a:rPr>
              <a:t>註冊/表列中醫</a:t>
            </a:r>
            <a:endParaRPr lang="zh-TW" altLang="en-US">
              <a:solidFill>
                <a:srgbClr val="000000"/>
              </a:solidFill>
              <a:latin typeface="Times New Roman"/>
              <a:ea typeface="新細明體"/>
              <a:cs typeface="Times New Roman"/>
            </a:endParaRPr>
          </a:p>
          <a:p>
            <a:pPr marL="914400" lvl="1" indent="-457200">
              <a:buAutoNum type="romanLcPeriod"/>
            </a:pPr>
            <a:r>
              <a:rPr lang="zh-TW" altLang="en-US" sz="2200" b="1">
                <a:solidFill>
                  <a:srgbClr val="7030A0"/>
                </a:solidFill>
                <a:latin typeface="times "/>
                <a:ea typeface="新細明體"/>
              </a:rPr>
              <a:t>中藥從業員</a:t>
            </a:r>
            <a:endParaRPr lang="zh-TW" altLang="en-US" sz="2200">
              <a:solidFill>
                <a:schemeClr val="tx1">
                  <a:lumMod val="95000"/>
                  <a:lumOff val="5000"/>
                </a:schemeClr>
              </a:solidFill>
              <a:latin typeface="times "/>
              <a:ea typeface="新細明體"/>
              <a:cs typeface="Times New Roman"/>
            </a:endParaRPr>
          </a:p>
          <a:p>
            <a:pPr marL="1142365" lvl="2" indent="-227965"/>
            <a:r>
              <a:rPr lang="zh-TW" altLang="en-US">
                <a:latin typeface="Times New Roman"/>
                <a:ea typeface="新細明體"/>
                <a:cs typeface="Times New Roman"/>
              </a:rPr>
              <a:t>具備相關背景</a:t>
            </a:r>
            <a:r>
              <a:rPr lang="en-US" altLang="zh-TW">
                <a:latin typeface="Times New Roman"/>
                <a:ea typeface="新細明體"/>
                <a:cs typeface="Times New Roman"/>
              </a:rPr>
              <a:t>/</a:t>
            </a:r>
            <a:r>
              <a:rPr lang="zh-TW" altLang="en-US">
                <a:latin typeface="Times New Roman"/>
                <a:ea typeface="新細明體"/>
                <a:cs typeface="Times New Roman"/>
              </a:rPr>
              <a:t>經驗的</a:t>
            </a:r>
            <a:r>
              <a:rPr lang="zh-TW" altLang="en-US" b="1">
                <a:solidFill>
                  <a:srgbClr val="C00000"/>
                </a:solidFill>
                <a:latin typeface="Times New Roman"/>
                <a:ea typeface="新細明體"/>
                <a:cs typeface="Times New Roman"/>
              </a:rPr>
              <a:t>中藥材零售商/批發商、中成藥批發商/製造商的僱員 </a:t>
            </a:r>
            <a:r>
              <a:rPr lang="zh-TW" altLang="en-US">
                <a:latin typeface="Times New Roman"/>
                <a:ea typeface="新細明體"/>
                <a:cs typeface="Times New Roman"/>
              </a:rPr>
              <a:t>或</a:t>
            </a:r>
          </a:p>
          <a:p>
            <a:pPr marL="1142365" lvl="2" indent="-227965"/>
            <a:r>
              <a:rPr lang="zh-TW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新細明體"/>
                <a:cs typeface="Times New Roman"/>
              </a:rPr>
              <a:t>於</a:t>
            </a:r>
            <a:r>
              <a:rPr lang="zh-TW" altLang="en-US" b="1">
                <a:solidFill>
                  <a:srgbClr val="C00000"/>
                </a:solidFill>
                <a:latin typeface="Times New Roman"/>
                <a:ea typeface="新細明體"/>
                <a:cs typeface="Times New Roman"/>
              </a:rPr>
              <a:t>中醫診所</a:t>
            </a:r>
            <a:r>
              <a:rPr lang="zh-TW" altLang="en-US" b="1">
                <a:solidFill>
                  <a:srgbClr val="C00000"/>
                </a:solidFill>
                <a:latin typeface="Times New Roman"/>
                <a:ea typeface="新細明體"/>
                <a:cs typeface="+mn-lt"/>
              </a:rPr>
              <a:t>、</a:t>
            </a:r>
            <a:r>
              <a:rPr lang="zh-HK" altLang="en-US" b="1">
                <a:solidFill>
                  <a:srgbClr val="C00000"/>
                </a:solidFill>
                <a:latin typeface="Times New Roman"/>
                <a:ea typeface="新細明體"/>
                <a:cs typeface="Times New Roman"/>
              </a:rPr>
              <a:t>中藥</a:t>
            </a:r>
            <a:r>
              <a:rPr lang="zh-TW" altLang="en-US" b="1">
                <a:solidFill>
                  <a:srgbClr val="C00000"/>
                </a:solidFill>
                <a:latin typeface="Times New Roman"/>
                <a:ea typeface="新細明體"/>
                <a:cs typeface="Times New Roman"/>
              </a:rPr>
              <a:t>相關</a:t>
            </a:r>
            <a:r>
              <a:rPr lang="zh-HK" altLang="en-US" b="1">
                <a:solidFill>
                  <a:srgbClr val="C00000"/>
                </a:solidFill>
                <a:latin typeface="Times New Roman"/>
                <a:ea typeface="新細明體"/>
                <a:cs typeface="Times New Roman"/>
              </a:rPr>
              <a:t>團體</a:t>
            </a:r>
            <a:r>
              <a:rPr lang="en-US" altLang="zh-TW" b="1">
                <a:solidFill>
                  <a:srgbClr val="C00000"/>
                </a:solidFill>
                <a:latin typeface="Times New Roman"/>
                <a:ea typeface="新細明體"/>
                <a:cs typeface="Times New Roman"/>
              </a:rPr>
              <a:t>/</a:t>
            </a:r>
            <a:r>
              <a:rPr lang="zh-HK" altLang="en-US" b="1">
                <a:solidFill>
                  <a:srgbClr val="C00000"/>
                </a:solidFill>
                <a:latin typeface="Times New Roman"/>
                <a:ea typeface="新細明體"/>
                <a:cs typeface="Times New Roman"/>
              </a:rPr>
              <a:t>機構</a:t>
            </a:r>
            <a:r>
              <a:rPr lang="zh-TW" altLang="en-US" b="1">
                <a:solidFill>
                  <a:srgbClr val="C00000"/>
                </a:solidFill>
                <a:latin typeface="Times New Roman"/>
                <a:ea typeface="新細明體"/>
                <a:cs typeface="Times New Roman"/>
              </a:rPr>
              <a:t>從事中藥相關工作之人員</a:t>
            </a:r>
            <a:endParaRPr lang="zh-TW" altLang="en-US">
              <a:solidFill>
                <a:srgbClr val="000000"/>
              </a:solidFill>
              <a:latin typeface="Times New Roman"/>
              <a:ea typeface="新細明體"/>
              <a:cs typeface="Times New Roman"/>
            </a:endParaRPr>
          </a:p>
          <a:p>
            <a:pPr marL="0" indent="0">
              <a:buNone/>
            </a:pPr>
            <a:endParaRPr lang="zh-TW" altLang="en-US">
              <a:latin typeface="Times New Roman"/>
              <a:ea typeface="+mj-ea"/>
              <a:cs typeface="Times New Roman"/>
            </a:endParaRPr>
          </a:p>
          <a:p>
            <a:pPr marL="227965" indent="-227965"/>
            <a:endParaRPr lang="en-US">
              <a:latin typeface="Times New Roman"/>
              <a:ea typeface="+mj-ea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6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7EC5508-3B01-9A0E-265C-E564F760FE1D}"/>
              </a:ext>
            </a:extLst>
          </p:cNvPr>
          <p:cNvSpPr txBox="1">
            <a:spLocks/>
          </p:cNvSpPr>
          <p:nvPr/>
        </p:nvSpPr>
        <p:spPr>
          <a:xfrm>
            <a:off x="854572" y="1638014"/>
            <a:ext cx="10946919" cy="23371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/>
            <a:r>
              <a:rPr lang="zh-TW" altLang="en-US" sz="2400" b="1">
                <a:solidFill>
                  <a:srgbClr val="0070C0"/>
                </a:solidFill>
                <a:latin typeface="Times New Roman"/>
                <a:ea typeface="新細明體"/>
                <a:cs typeface="Times New Roman"/>
              </a:rPr>
              <a:t>中醫藥從業員培訓資助計劃</a:t>
            </a:r>
            <a:r>
              <a:rPr lang="zh-TW" altLang="en-US" sz="2400">
                <a:latin typeface="Times New Roman"/>
                <a:ea typeface="新細明體"/>
                <a:cs typeface="Times New Roman"/>
              </a:rPr>
              <a:t>主要資助</a:t>
            </a:r>
            <a:r>
              <a:rPr lang="zh-TW" altLang="en-US" sz="2400" b="1">
                <a:solidFill>
                  <a:srgbClr val="7030A0"/>
                </a:solidFill>
                <a:latin typeface="Times New Roman"/>
                <a:ea typeface="新細明體"/>
                <a:cs typeface="Times New Roman"/>
              </a:rPr>
              <a:t>中醫師</a:t>
            </a:r>
            <a:r>
              <a:rPr lang="zh-TW" altLang="en-US" sz="2400">
                <a:latin typeface="Times New Roman"/>
                <a:ea typeface="新細明體"/>
                <a:cs typeface="Times New Roman"/>
              </a:rPr>
              <a:t>及</a:t>
            </a:r>
            <a:r>
              <a:rPr lang="zh-TW" altLang="en-US" sz="2400" b="1">
                <a:solidFill>
                  <a:srgbClr val="7030A0"/>
                </a:solidFill>
                <a:latin typeface="Times New Roman"/>
                <a:ea typeface="新細明體"/>
                <a:cs typeface="Times New Roman"/>
              </a:rPr>
              <a:t>中藥從業員</a:t>
            </a:r>
            <a:r>
              <a:rPr lang="zh-TW" altLang="en-US" sz="2400">
                <a:latin typeface="Times New Roman"/>
                <a:ea typeface="新細明體"/>
                <a:cs typeface="Times New Roman"/>
              </a:rPr>
              <a:t>等參加</a:t>
            </a:r>
            <a:r>
              <a:rPr lang="zh-TW" sz="2400" b="1">
                <a:solidFill>
                  <a:schemeClr val="accent6">
                    <a:lumMod val="50000"/>
                  </a:schemeClr>
                </a:solidFill>
                <a:latin typeface="Times New Roman"/>
                <a:ea typeface="新細明體"/>
                <a:cs typeface="Times New Roman"/>
              </a:rPr>
              <a:t>有關中醫藥學的</a:t>
            </a:r>
            <a:r>
              <a:rPr lang="zh-TW" altLang="en-US" sz="2400" b="1">
                <a:solidFill>
                  <a:schemeClr val="accent6">
                    <a:lumMod val="50000"/>
                  </a:schemeClr>
                </a:solidFill>
                <a:latin typeface="Times New Roman"/>
                <a:ea typeface="新細明體"/>
                <a:cs typeface="Times New Roman"/>
              </a:rPr>
              <a:t>合資格課程</a:t>
            </a:r>
            <a:r>
              <a:rPr lang="zh-TW" altLang="en-US" sz="2400">
                <a:latin typeface="Times New Roman"/>
                <a:ea typeface="新細明體"/>
                <a:cs typeface="Times New Roman"/>
              </a:rPr>
              <a:t>，包括：</a:t>
            </a:r>
            <a:endParaRPr lang="en-US" sz="2200" b="1">
              <a:solidFill>
                <a:schemeClr val="accent6">
                  <a:lumMod val="50000"/>
                </a:schemeClr>
              </a:solidFill>
              <a:latin typeface="Times New Roman"/>
              <a:ea typeface="新細明體"/>
              <a:cs typeface="Times New Roman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A115DAD-929B-2625-EE1C-168A1B53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837" y="867898"/>
            <a:ext cx="10412963" cy="864255"/>
          </a:xfrm>
        </p:spPr>
        <p:txBody>
          <a:bodyPr>
            <a:normAutofit/>
          </a:bodyPr>
          <a:lstStyle/>
          <a:p>
            <a:r>
              <a:rPr lang="zh-TW" sz="3600" b="1">
                <a:latin typeface="Times"/>
                <a:ea typeface="新細明體"/>
                <a:cs typeface="Times"/>
              </a:rPr>
              <a:t>目的</a:t>
            </a:r>
            <a:endParaRPr lang="en-US" sz="3600">
              <a:cs typeface="Calibri Ligh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529421-3B6C-F8A3-585F-14A7A7B96F16}"/>
              </a:ext>
            </a:extLst>
          </p:cNvPr>
          <p:cNvSpPr/>
          <p:nvPr/>
        </p:nvSpPr>
        <p:spPr>
          <a:xfrm>
            <a:off x="1341473" y="2511054"/>
            <a:ext cx="3083440" cy="7354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2000" b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/>
                <a:ea typeface="新細明體"/>
                <a:cs typeface="Times New Roman"/>
              </a:rPr>
              <a:t>資歷架構認可培訓課程</a:t>
            </a:r>
            <a:endParaRPr lang="en-US" altLang="zh-TW" sz="2000"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zh-TW" altLang="en-US" sz="2000" b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/>
                <a:ea typeface="新細明體"/>
                <a:cs typeface="Times New Roman"/>
              </a:rPr>
              <a:t> </a:t>
            </a:r>
            <a:r>
              <a:rPr lang="en-US" sz="2000" b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(A1-1)</a:t>
            </a:r>
            <a:endParaRPr lang="en-US" sz="2000">
              <a:solidFill>
                <a:schemeClr val="accent6">
                  <a:lumMod val="40000"/>
                  <a:lumOff val="6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A2B5C3-6375-4829-104B-A5D2BD50CF58}"/>
              </a:ext>
            </a:extLst>
          </p:cNvPr>
          <p:cNvSpPr/>
          <p:nvPr/>
        </p:nvSpPr>
        <p:spPr>
          <a:xfrm>
            <a:off x="4907810" y="2511054"/>
            <a:ext cx="3039138" cy="7354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2000" b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包含評估的培訓課程</a:t>
            </a:r>
            <a:endParaRPr lang="en-US" sz="2000" b="1">
              <a:solidFill>
                <a:schemeClr val="accent6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zh-TW" altLang="en-US" sz="2000" b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/>
                <a:ea typeface="新細明體"/>
                <a:cs typeface="Times New Roman"/>
              </a:rPr>
              <a:t> </a:t>
            </a:r>
            <a:r>
              <a:rPr lang="en-US" sz="2000" b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(A1-2)</a:t>
            </a:r>
            <a:endParaRPr lang="en-US" sz="2000">
              <a:solidFill>
                <a:schemeClr val="accent6">
                  <a:lumMod val="40000"/>
                  <a:lumOff val="6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78E4A8-75AD-58BE-124A-C2C51748FC19}"/>
              </a:ext>
            </a:extLst>
          </p:cNvPr>
          <p:cNvSpPr/>
          <p:nvPr/>
        </p:nvSpPr>
        <p:spPr>
          <a:xfrm>
            <a:off x="8429844" y="2511054"/>
            <a:ext cx="3039138" cy="73542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zh-TW" altLang="en-US" sz="2000" b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一般進修課程</a:t>
            </a:r>
            <a:endParaRPr lang="en-US" sz="2000" b="1">
              <a:solidFill>
                <a:schemeClr val="accent6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zh-TW" altLang="en-US" sz="2000" b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/>
                <a:ea typeface="新細明體"/>
                <a:cs typeface="Times New Roman"/>
              </a:rPr>
              <a:t> </a:t>
            </a:r>
            <a:r>
              <a:rPr lang="en-US" sz="2000" b="1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(A1-3)</a:t>
            </a:r>
            <a:endParaRPr lang="en-US" sz="2000">
              <a:solidFill>
                <a:schemeClr val="accent6">
                  <a:lumMod val="40000"/>
                  <a:lumOff val="6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E2E50-8B00-4520-A9F9-077CA38C74CB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071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548446" y="5987562"/>
            <a:ext cx="2162907" cy="87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0409A-628E-2E26-42B6-55F0FDBE80F4}"/>
              </a:ext>
            </a:extLst>
          </p:cNvPr>
          <p:cNvSpPr txBox="1"/>
          <p:nvPr/>
        </p:nvSpPr>
        <p:spPr>
          <a:xfrm>
            <a:off x="5058677" y="-5125"/>
            <a:ext cx="713000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cs typeface="Times New Roman"/>
              </a:rPr>
              <a:t>中醫藥從業員培訓及改善中醫診所設施資助計劃 </a:t>
            </a:r>
            <a:r>
              <a:rPr lang="en-US" altLang="zh-TW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(A1)</a:t>
            </a:r>
            <a:endParaRPr lang="en-US" sz="2100"/>
          </a:p>
          <a:p>
            <a:pPr algn="r"/>
            <a:r>
              <a:rPr lang="zh-TW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中醫藥從業員培訓資助計劃  </a:t>
            </a:r>
            <a:r>
              <a:rPr lang="en-US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(A1-1, A1-2, A1-3)</a:t>
            </a:r>
            <a:endParaRPr lang="en-US" sz="2100">
              <a:ea typeface="+mn-lt"/>
              <a:cs typeface="+mn-lt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EDF42ED-D391-4B09-503A-474CC6C13F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01100"/>
              </p:ext>
            </p:extLst>
          </p:nvPr>
        </p:nvGraphicFramePr>
        <p:xfrm>
          <a:off x="104595" y="1060292"/>
          <a:ext cx="11925271" cy="55137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0957">
                  <a:extLst>
                    <a:ext uri="{9D8B030D-6E8A-4147-A177-3AD203B41FA5}">
                      <a16:colId xmlns:a16="http://schemas.microsoft.com/office/drawing/2014/main" val="42857512"/>
                    </a:ext>
                  </a:extLst>
                </a:gridCol>
                <a:gridCol w="1499164">
                  <a:extLst>
                    <a:ext uri="{9D8B030D-6E8A-4147-A177-3AD203B41FA5}">
                      <a16:colId xmlns:a16="http://schemas.microsoft.com/office/drawing/2014/main" val="836337632"/>
                    </a:ext>
                  </a:extLst>
                </a:gridCol>
                <a:gridCol w="1535062">
                  <a:extLst>
                    <a:ext uri="{9D8B030D-6E8A-4147-A177-3AD203B41FA5}">
                      <a16:colId xmlns:a16="http://schemas.microsoft.com/office/drawing/2014/main" val="1882556590"/>
                    </a:ext>
                  </a:extLst>
                </a:gridCol>
                <a:gridCol w="1682150">
                  <a:extLst>
                    <a:ext uri="{9D8B030D-6E8A-4147-A177-3AD203B41FA5}">
                      <a16:colId xmlns:a16="http://schemas.microsoft.com/office/drawing/2014/main" val="1485333518"/>
                    </a:ext>
                  </a:extLst>
                </a:gridCol>
                <a:gridCol w="1411486">
                  <a:extLst>
                    <a:ext uri="{9D8B030D-6E8A-4147-A177-3AD203B41FA5}">
                      <a16:colId xmlns:a16="http://schemas.microsoft.com/office/drawing/2014/main" val="2459018399"/>
                    </a:ext>
                  </a:extLst>
                </a:gridCol>
                <a:gridCol w="1746249">
                  <a:extLst>
                    <a:ext uri="{9D8B030D-6E8A-4147-A177-3AD203B41FA5}">
                      <a16:colId xmlns:a16="http://schemas.microsoft.com/office/drawing/2014/main" val="3361692181"/>
                    </a:ext>
                  </a:extLst>
                </a:gridCol>
                <a:gridCol w="2480203">
                  <a:extLst>
                    <a:ext uri="{9D8B030D-6E8A-4147-A177-3AD203B41FA5}">
                      <a16:colId xmlns:a16="http://schemas.microsoft.com/office/drawing/2014/main" val="3956365444"/>
                    </a:ext>
                  </a:extLst>
                </a:gridCol>
              </a:tblGrid>
              <a:tr h="503047">
                <a:tc rowSpan="2"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HK">
                        <a:effectLst/>
                        <a:latin typeface="Times New Roman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altLang="en-US" sz="2000" kern="1200">
                          <a:effectLst/>
                          <a:latin typeface="Times New Roman"/>
                          <a:ea typeface="PMingLiU"/>
                        </a:rPr>
                        <a:t> 課程要求</a:t>
                      </a:r>
                      <a:endParaRPr lang="ja-JP" altLang="en-US">
                        <a:effectLst/>
                        <a:latin typeface="Times New Roman"/>
                        <a:ea typeface="PMingLiU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kern="1200">
                          <a:effectLst/>
                          <a:latin typeface="Times New Roman"/>
                          <a:ea typeface="PMingLiU"/>
                        </a:rPr>
                        <a:t>資助比例</a:t>
                      </a:r>
                      <a:endParaRPr lang="zh-CN" altLang="en-US">
                        <a:effectLst/>
                        <a:latin typeface="Times New Roman"/>
                        <a:ea typeface="PMingLiU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kern="1200">
                          <a:effectLst/>
                          <a:latin typeface="Times New Roman"/>
                          <a:ea typeface="PMingLiU"/>
                        </a:rPr>
                        <a:t>資助上限</a:t>
                      </a:r>
                      <a:endParaRPr lang="zh-CN" altLang="en-US">
                        <a:effectLst/>
                        <a:latin typeface="Times New Roman"/>
                        <a:ea typeface="PMingLiU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750705"/>
                  </a:ext>
                </a:extLst>
              </a:tr>
              <a:tr h="5034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kern="1200">
                          <a:effectLst/>
                          <a:latin typeface="Times New Roman"/>
                          <a:ea typeface="PMingLiU"/>
                        </a:rPr>
                        <a:t>中醫師</a:t>
                      </a:r>
                      <a:endParaRPr lang="zh-CN" altLang="en-US" b="1">
                        <a:effectLst/>
                        <a:latin typeface="Times New Roman"/>
                        <a:ea typeface="PMingLiU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kern="1200">
                          <a:effectLst/>
                          <a:latin typeface="Times New Roman"/>
                          <a:ea typeface="PMingLiU"/>
                        </a:rPr>
                        <a:t>中藥從業員</a:t>
                      </a:r>
                      <a:endParaRPr lang="zh-CN" altLang="en-US" b="1">
                        <a:effectLst/>
                        <a:latin typeface="Times New Roman"/>
                        <a:ea typeface="PMingLiU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583185"/>
                  </a:ext>
                </a:extLst>
              </a:tr>
              <a:tr h="1809750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kern="1200">
                          <a:effectLst/>
                          <a:latin typeface="Times New Roman"/>
                        </a:rPr>
                        <a:t>資歷架構認可培訓課程</a:t>
                      </a:r>
                      <a:endParaRPr lang="en-US" altLang="zh-TW">
                        <a:effectLst/>
                        <a:latin typeface="Times New Roman"/>
                      </a:endParaRPr>
                    </a:p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kern="1200" dirty="0">
                          <a:effectLst/>
                          <a:latin typeface="Times New Roman"/>
                        </a:rPr>
                        <a:t> </a:t>
                      </a:r>
                      <a:r>
                        <a:rPr lang="en-US" altLang="zh-TW" sz="2000" kern="1200" dirty="0">
                          <a:effectLst/>
                          <a:latin typeface="Times New Roman"/>
                        </a:rPr>
                        <a:t>(</a:t>
                      </a:r>
                      <a:r>
                        <a:rPr lang="en-US" sz="2000" kern="1200" dirty="0">
                          <a:effectLst/>
                          <a:latin typeface="Times New Roman"/>
                        </a:rPr>
                        <a:t>A1-1)</a:t>
                      </a:r>
                      <a:endParaRPr lang="en-US" dirty="0">
                        <a:effectLst/>
                        <a:latin typeface="Times New Roman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indent="0" algn="l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kern="1200">
                          <a:effectLst/>
                          <a:latin typeface="Times New Roman"/>
                          <a:ea typeface="PMingLiU"/>
                        </a:rPr>
                        <a:t>符合中醫藥管理委員會中醫組訂定的「註冊中醫進修中醫藥學」 </a:t>
                      </a:r>
                      <a:r>
                        <a:rPr lang="en-US" altLang="zh-TW" sz="1800" kern="1200" dirty="0">
                          <a:effectLst/>
                          <a:latin typeface="Times New Roman"/>
                        </a:rPr>
                        <a:t>(</a:t>
                      </a:r>
                      <a:r>
                        <a:rPr lang="en-US" sz="1800" kern="1200" dirty="0">
                          <a:effectLst/>
                          <a:latin typeface="Times New Roman"/>
                        </a:rPr>
                        <a:t>CME)</a:t>
                      </a:r>
                      <a:r>
                        <a:rPr lang="zh-TW" altLang="en-US" sz="1800" kern="1200">
                          <a:effectLst/>
                          <a:latin typeface="Times New Roman"/>
                          <a:ea typeface="PMingLiU"/>
                        </a:rPr>
                        <a:t>要求</a:t>
                      </a:r>
                      <a:endParaRPr lang="zh-TW" altLang="en-US" sz="1800">
                        <a:effectLst/>
                        <a:latin typeface="Times New Roman"/>
                        <a:ea typeface="PMingLiU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1" kern="120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PMingLiU"/>
                        </a:rPr>
                        <a:t>資歷架構</a:t>
                      </a:r>
                      <a:endParaRPr lang="zh-TW" altLang="en-US" sz="1800" b="1">
                        <a:solidFill>
                          <a:srgbClr val="7030A0"/>
                        </a:solidFill>
                        <a:effectLst/>
                        <a:latin typeface="Times New Roman"/>
                        <a:ea typeface="PMingLiU"/>
                      </a:endParaRPr>
                    </a:p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1" kern="120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PMingLiU"/>
                        </a:rPr>
                        <a:t>級別</a:t>
                      </a: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Times New Roman"/>
                        </a:rPr>
                        <a:t>QF</a:t>
                      </a:r>
                      <a:endParaRPr lang="en-US" sz="1800" b="1" dirty="0">
                        <a:solidFill>
                          <a:srgbClr val="7030A0"/>
                        </a:solidFill>
                        <a:effectLst/>
                        <a:latin typeface="Times New Roman"/>
                      </a:endParaRPr>
                    </a:p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Times New Roman"/>
                        </a:rPr>
                        <a:t>4</a:t>
                      </a:r>
                      <a:r>
                        <a:rPr lang="zh-TW" altLang="en-US" sz="1800" b="1" kern="120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PMingLiU"/>
                        </a:rPr>
                        <a:t>或以上 </a:t>
                      </a:r>
                      <a:endParaRPr lang="zh-TW" altLang="en-US" sz="1800" b="1">
                        <a:solidFill>
                          <a:srgbClr val="7030A0"/>
                        </a:solidFill>
                        <a:effectLst/>
                        <a:latin typeface="Times New Roman"/>
                        <a:ea typeface="PMingLiU"/>
                      </a:endParaRPr>
                    </a:p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200" dirty="0">
                          <a:effectLst/>
                          <a:latin typeface="Times New Roman"/>
                        </a:rPr>
                        <a:t>(</a:t>
                      </a:r>
                      <a:r>
                        <a:rPr lang="zh-TW" altLang="en-US" sz="1400" kern="1200">
                          <a:effectLst/>
                          <a:latin typeface="Times New Roman"/>
                          <a:ea typeface="PMingLiU"/>
                        </a:rPr>
                        <a:t>如高級文憑或以上</a:t>
                      </a:r>
                      <a:r>
                        <a:rPr lang="en-US" altLang="zh-TW" sz="1400" kern="1200" dirty="0">
                          <a:effectLst/>
                          <a:latin typeface="Times New Roman"/>
                        </a:rPr>
                        <a:t>)</a:t>
                      </a:r>
                      <a:endParaRPr lang="zh-TW" altLang="en-US" sz="14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indent="0" algn="l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kern="1200">
                          <a:effectLst/>
                          <a:latin typeface="Times New Roman"/>
                          <a:ea typeface="PMingLiU"/>
                        </a:rPr>
                        <a:t>由「中藥進修課程提供機構」舉辦</a:t>
                      </a:r>
                      <a:endParaRPr lang="zh-TW" altLang="en-US" sz="1800">
                        <a:effectLst/>
                        <a:latin typeface="Times New Roman"/>
                        <a:ea typeface="PMingLiU"/>
                      </a:endParaRPr>
                    </a:p>
                    <a:p>
                      <a:pPr marL="0" indent="0" algn="l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600">
                        <a:effectLst/>
                        <a:latin typeface="Times New Roman"/>
                        <a:ea typeface="PMingLiU"/>
                      </a:endParaRPr>
                    </a:p>
                    <a:p>
                      <a:pPr marL="0" indent="0" algn="l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kern="1200">
                          <a:effectLst/>
                          <a:latin typeface="Times New Roman"/>
                          <a:ea typeface="PMingLiU"/>
                        </a:rPr>
                        <a:t>課程主要內容符合「中藥從業員進修範圍」</a:t>
                      </a:r>
                      <a:endParaRPr lang="zh-TW" altLang="en-US" sz="1800">
                        <a:effectLst/>
                        <a:latin typeface="Times New Roman"/>
                        <a:ea typeface="PMingLiU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sz="1800" b="1" kern="1200" dirty="0">
                          <a:solidFill>
                            <a:srgbClr val="7030A0"/>
                          </a:solidFill>
                          <a:effectLst/>
                          <a:latin typeface="Times New Roman"/>
                        </a:rPr>
                        <a:t>QF2</a:t>
                      </a:r>
                      <a:r>
                        <a:rPr lang="ja-JP" altLang="en-US" sz="1800" b="1" kern="120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PMingLiU"/>
                        </a:rPr>
                        <a:t>或以上</a:t>
                      </a:r>
                      <a:endParaRPr lang="ja-JP" altLang="en-US" sz="1800" b="1">
                        <a:solidFill>
                          <a:srgbClr val="7030A0"/>
                        </a:solidFill>
                        <a:effectLst/>
                        <a:latin typeface="Times New Roman"/>
                        <a:ea typeface="PMingLiU"/>
                      </a:endParaRPr>
                    </a:p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400" kern="1200" dirty="0">
                          <a:effectLst/>
                          <a:latin typeface="Times New Roman"/>
                        </a:rPr>
                        <a:t>(</a:t>
                      </a:r>
                      <a:r>
                        <a:rPr lang="ja-JP" altLang="en-US" sz="1400" kern="1200">
                          <a:effectLst/>
                          <a:latin typeface="Times New Roman"/>
                          <a:ea typeface="PMingLiU"/>
                        </a:rPr>
                        <a:t>如證書或以上</a:t>
                      </a:r>
                      <a:r>
                        <a:rPr lang="en-US" altLang="ja-JP" sz="1400" kern="1200" dirty="0">
                          <a:effectLst/>
                          <a:latin typeface="Times New Roman"/>
                        </a:rPr>
                        <a:t>)</a:t>
                      </a:r>
                      <a:endParaRPr lang="ja-JP" altLang="en-US" sz="14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Times New Roman"/>
                        </a:rPr>
                        <a:t>QF5</a:t>
                      </a:r>
                      <a:r>
                        <a:rPr lang="ja-JP" altLang="en-US" sz="1800" b="1" kern="120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PMingLiU"/>
                        </a:rPr>
                        <a:t>或以下</a:t>
                      </a:r>
                      <a:endParaRPr lang="ja-JP" altLang="en-US" sz="1800" b="1">
                        <a:solidFill>
                          <a:srgbClr val="7030A0"/>
                        </a:solidFill>
                        <a:effectLst/>
                        <a:latin typeface="Times New Roman"/>
                        <a:ea typeface="PMingLiU"/>
                      </a:endParaRPr>
                    </a:p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400" kern="1200" dirty="0">
                          <a:effectLst/>
                          <a:latin typeface="Times New Roman"/>
                        </a:rPr>
                        <a:t>(</a:t>
                      </a:r>
                      <a:r>
                        <a:rPr lang="ja-JP" altLang="en-US" sz="1400" kern="1200">
                          <a:effectLst/>
                          <a:latin typeface="Times New Roman"/>
                          <a:ea typeface="PMingLiU"/>
                        </a:rPr>
                        <a:t>學士或以下課程</a:t>
                      </a:r>
                      <a:r>
                        <a:rPr lang="en-US" altLang="ja-JP" sz="1400" kern="1200" dirty="0">
                          <a:effectLst/>
                          <a:latin typeface="Times New Roman"/>
                        </a:rPr>
                        <a:t>) :</a:t>
                      </a:r>
                      <a:r>
                        <a:rPr lang="ja-JP" altLang="en-US" sz="1400" kern="1200" dirty="0">
                          <a:effectLst/>
                          <a:latin typeface="Times New Roman"/>
                          <a:ea typeface="PMingLiU"/>
                        </a:rPr>
                        <a:t>  </a:t>
                      </a:r>
                      <a:endParaRPr lang="ja-JP" altLang="en-US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PMingLiU"/>
                      </a:endParaRPr>
                    </a:p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200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90%</a:t>
                      </a:r>
                      <a:endParaRPr lang="ja-JP" altLang="en-US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PMingLiU"/>
                      </a:endParaRPr>
                    </a:p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7030A0"/>
                          </a:solidFill>
                          <a:effectLst/>
                          <a:latin typeface="Times New Roman"/>
                        </a:rPr>
                        <a:t>QF6</a:t>
                      </a:r>
                      <a:r>
                        <a:rPr lang="ja-JP" altLang="en-US" sz="1800" b="1" kern="1200">
                          <a:solidFill>
                            <a:srgbClr val="7030A0"/>
                          </a:solidFill>
                          <a:effectLst/>
                          <a:latin typeface="Times New Roman"/>
                          <a:ea typeface="PMingLiU"/>
                        </a:rPr>
                        <a:t>或以上</a:t>
                      </a:r>
                      <a:endParaRPr lang="ja-JP" altLang="en-US" sz="1800" b="1">
                        <a:solidFill>
                          <a:srgbClr val="7030A0"/>
                        </a:solidFill>
                        <a:effectLst/>
                        <a:latin typeface="Times New Roman"/>
                        <a:ea typeface="PMingLiU"/>
                      </a:endParaRPr>
                    </a:p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400" kern="1200" dirty="0">
                          <a:effectLst/>
                          <a:latin typeface="Times New Roman"/>
                        </a:rPr>
                        <a:t>(</a:t>
                      </a:r>
                      <a:r>
                        <a:rPr lang="ja-JP" altLang="en-US" sz="1400" kern="1200">
                          <a:effectLst/>
                          <a:latin typeface="Times New Roman"/>
                          <a:ea typeface="PMingLiU"/>
                        </a:rPr>
                        <a:t>碩士或以上課程</a:t>
                      </a:r>
                      <a:r>
                        <a:rPr lang="en-US" altLang="ja-JP" sz="1400" kern="1200" dirty="0">
                          <a:effectLst/>
                          <a:latin typeface="Times New Roman"/>
                        </a:rPr>
                        <a:t>) : </a:t>
                      </a:r>
                      <a:r>
                        <a:rPr lang="ja-JP" altLang="en-US" sz="1400" kern="1200" dirty="0">
                          <a:effectLst/>
                          <a:latin typeface="Times New Roman"/>
                          <a:ea typeface="PMingLiU"/>
                        </a:rPr>
                        <a:t> </a:t>
                      </a:r>
                      <a:endParaRPr lang="ja-JP" altLang="en-US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PMingLiU"/>
                      </a:endParaRPr>
                    </a:p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200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60%</a:t>
                      </a:r>
                      <a:endParaRPr lang="ja-JP" altLang="en-US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200">
                          <a:effectLst/>
                          <a:latin typeface="Times New Roman"/>
                          <a:ea typeface="PMingLiU"/>
                        </a:rPr>
                        <a:t>每申請人</a:t>
                      </a:r>
                      <a:r>
                        <a:rPr lang="en-US" altLang="zh-TW" sz="200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$60,000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PMingLiU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8087207"/>
                  </a:ext>
                </a:extLst>
              </a:tr>
              <a:tr h="1095375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kern="1200">
                          <a:effectLst/>
                          <a:latin typeface="Times New Roman"/>
                        </a:rPr>
                        <a:t>包含評估的培訓課程</a:t>
                      </a:r>
                      <a:endParaRPr lang="zh-TW" altLang="en-US">
                        <a:effectLst/>
                        <a:latin typeface="Times New Roman"/>
                      </a:endParaRPr>
                    </a:p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kern="1200" dirty="0">
                          <a:effectLst/>
                          <a:latin typeface="Times New Roman"/>
                        </a:rPr>
                        <a:t>(</a:t>
                      </a:r>
                      <a:r>
                        <a:rPr lang="en-US" sz="2000" kern="1200" dirty="0">
                          <a:effectLst/>
                          <a:latin typeface="Times New Roman"/>
                        </a:rPr>
                        <a:t>A1-2)</a:t>
                      </a:r>
                      <a:endParaRPr lang="en-US" dirty="0">
                        <a:effectLst/>
                        <a:latin typeface="Times New Roman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200">
                          <a:effectLst/>
                          <a:latin typeface="Times New Roman"/>
                          <a:ea typeface="PMingLiU"/>
                        </a:rPr>
                        <a:t>具「合適的評估方法」</a:t>
                      </a:r>
                      <a:endParaRPr lang="zh-TW" altLang="en-US" sz="1800">
                        <a:effectLst/>
                        <a:latin typeface="Times New Roman"/>
                        <a:ea typeface="PMingLiU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200">
                          <a:effectLst/>
                          <a:latin typeface="Times New Roman"/>
                          <a:ea typeface="PMingLiU"/>
                        </a:rPr>
                        <a:t>具「合適的評估方法」</a:t>
                      </a:r>
                      <a:endParaRPr lang="zh-TW" altLang="en-US" sz="1800">
                        <a:effectLst/>
                        <a:latin typeface="Times New Roman"/>
                        <a:ea typeface="PMingLiU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sz="200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90%</a:t>
                      </a:r>
                      <a:endParaRPr lang="en-HK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200">
                          <a:effectLst/>
                          <a:latin typeface="Times New Roman"/>
                          <a:ea typeface="PMingLiU"/>
                        </a:rPr>
                        <a:t>每申請人</a:t>
                      </a:r>
                      <a:r>
                        <a:rPr lang="en-US" altLang="zh-TW" sz="200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$25,000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PMingLiU"/>
                      </a:endParaRPr>
                    </a:p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kern="1200" dirty="0">
                          <a:effectLst/>
                          <a:latin typeface="Times New Roman"/>
                        </a:rPr>
                        <a:t>(</a:t>
                      </a:r>
                      <a:r>
                        <a:rPr lang="zh-TW" altLang="en-US" sz="1800" kern="1200">
                          <a:effectLst/>
                          <a:latin typeface="Times New Roman"/>
                          <a:ea typeface="PMingLiU"/>
                        </a:rPr>
                        <a:t>每課程上限為</a:t>
                      </a:r>
                      <a:r>
                        <a:rPr lang="en-US" altLang="zh-TW" sz="180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$5,000</a:t>
                      </a:r>
                      <a:r>
                        <a:rPr lang="en-US" altLang="zh-TW" sz="1800" kern="1200" dirty="0">
                          <a:effectLst/>
                          <a:latin typeface="Times New Roman"/>
                        </a:rPr>
                        <a:t>)</a:t>
                      </a:r>
                      <a:endParaRPr lang="zh-TW" altLang="en-US" sz="1800" dirty="0">
                        <a:effectLst/>
                        <a:latin typeface="Times New Roman"/>
                        <a:ea typeface="PMingLiU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4899525"/>
                  </a:ext>
                </a:extLst>
              </a:tr>
              <a:tr h="1561084"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 kern="1200" noProof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一般進修</a:t>
                      </a:r>
                      <a:endParaRPr lang="en-US" altLang="zh-TW" sz="2000" b="1" kern="1200" noProof="0">
                        <a:solidFill>
                          <a:schemeClr val="lt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000" b="1" kern="1200" noProof="0">
                          <a:solidFill>
                            <a:schemeClr val="lt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課程</a:t>
                      </a:r>
                      <a:endParaRPr lang="en-US" sz="2000" b="1" kern="1200" noProof="0">
                        <a:solidFill>
                          <a:schemeClr val="lt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kern="1200" dirty="0">
                          <a:effectLst/>
                          <a:latin typeface="Times New Roman"/>
                        </a:rPr>
                        <a:t>(</a:t>
                      </a:r>
                      <a:r>
                        <a:rPr lang="en-US" sz="2000" kern="1200" dirty="0">
                          <a:effectLst/>
                          <a:latin typeface="Times New Roman"/>
                        </a:rPr>
                        <a:t>A1-3)</a:t>
                      </a:r>
                      <a:endParaRPr lang="en-US" dirty="0">
                        <a:effectLst/>
                        <a:latin typeface="Times New Roman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HK" sz="1600">
                        <a:effectLst/>
                        <a:latin typeface="Times New Roman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HK" sz="1600">
                        <a:effectLst/>
                        <a:latin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sz="200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90%</a:t>
                      </a:r>
                      <a:endParaRPr lang="en-HK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200">
                          <a:effectLst/>
                          <a:latin typeface="Times New Roman"/>
                          <a:ea typeface="PMingLiU"/>
                        </a:rPr>
                        <a:t>每申請人兩年內</a:t>
                      </a:r>
                      <a:endParaRPr lang="zh-TW" altLang="en-US" sz="18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PMingLiU"/>
                      </a:endParaRPr>
                    </a:p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kern="1200">
                          <a:effectLst/>
                          <a:latin typeface="Times New Roman"/>
                          <a:ea typeface="PMingLiU"/>
                        </a:rPr>
                        <a:t>總上限為</a:t>
                      </a:r>
                      <a:r>
                        <a:rPr lang="en-US" altLang="zh-TW" sz="200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$1,000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PMingLiU"/>
                      </a:endParaRPr>
                    </a:p>
                    <a:p>
                      <a:pPr marL="0" algn="ctr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kern="1200" dirty="0">
                          <a:effectLst/>
                          <a:latin typeface="Times New Roman"/>
                        </a:rPr>
                        <a:t>(</a:t>
                      </a:r>
                      <a:r>
                        <a:rPr lang="zh-TW" altLang="en-US" sz="1800" kern="1200">
                          <a:effectLst/>
                          <a:latin typeface="Times New Roman"/>
                          <a:ea typeface="PMingLiU"/>
                        </a:rPr>
                        <a:t>最多可分為兩階段；申請人須一年內申請首階段發還至少</a:t>
                      </a:r>
                      <a:r>
                        <a:rPr lang="en-US" altLang="zh-TW" sz="2000" b="1" kern="1200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$500</a:t>
                      </a:r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PMingLiU"/>
                          <a:cs typeface="+mn-cs"/>
                        </a:rPr>
                        <a:t>)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PMingLiU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786308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884DBC5-E5BB-40A5-A8A2-803DC9280AE0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037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35526719"/>
              </p:ext>
            </p:extLst>
          </p:nvPr>
        </p:nvGraphicFramePr>
        <p:xfrm>
          <a:off x="182235" y="1277624"/>
          <a:ext cx="11900908" cy="5024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文字方塊 14"/>
          <p:cNvSpPr txBox="1"/>
          <p:nvPr/>
        </p:nvSpPr>
        <p:spPr>
          <a:xfrm>
            <a:off x="233265" y="5716628"/>
            <a:ext cx="271637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>
                <a:latin typeface="Times New Roman"/>
                <a:cs typeface="Times New Roman"/>
              </a:rPr>
              <a:t>有關申請方法、資助詳情及合資格課程名單，請參閱基金網頁</a:t>
            </a:r>
            <a:endParaRPr lang="zh-HK" altLang="en-US">
              <a:latin typeface="Times New Roman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8BAA3-9B75-478E-9CFA-11D3628D2F13}" type="slidenum">
              <a:rPr lang="en-US" dirty="0" smtClean="0">
                <a:latin typeface="Times New Roman"/>
                <a:cs typeface="Times New Roman"/>
              </a:rPr>
              <a:t>8</a:t>
            </a:fld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Oval 8"/>
          <p:cNvSpPr/>
          <p:nvPr/>
        </p:nvSpPr>
        <p:spPr>
          <a:xfrm>
            <a:off x="8388096" y="919321"/>
            <a:ext cx="3546537" cy="21408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Times New Roman"/>
                <a:ea typeface="PMingLiU"/>
                <a:cs typeface="Times New Roman"/>
              </a:rPr>
              <a:t>立即開立資助帳戶</a:t>
            </a:r>
            <a:endParaRPr lang="en-HK" altLang="zh-TW" sz="2400" b="1">
              <a:solidFill>
                <a:schemeClr val="bg1"/>
              </a:solidFill>
              <a:latin typeface="Times New Roman"/>
              <a:ea typeface="PMingLiU"/>
              <a:cs typeface="Times New Roman"/>
            </a:endParaRPr>
          </a:p>
          <a:p>
            <a:pPr algn="ctr"/>
            <a:r>
              <a:rPr lang="zh-TW" altLang="en-US" sz="2400" b="1">
                <a:solidFill>
                  <a:schemeClr val="bg1"/>
                </a:solidFill>
                <a:latin typeface="Times New Roman"/>
                <a:ea typeface="PMingLiU"/>
                <a:cs typeface="Times New Roman"/>
              </a:rPr>
              <a:t>即可原則性獲批</a:t>
            </a:r>
            <a:r>
              <a:rPr lang="en-US" altLang="zh-TW" sz="2400" b="1" dirty="0">
                <a:solidFill>
                  <a:schemeClr val="bg1"/>
                </a:solidFill>
                <a:latin typeface="Times New Roman"/>
                <a:ea typeface="微軟正黑體"/>
                <a:cs typeface="Times New Roman"/>
              </a:rPr>
              <a:t>A1-3</a:t>
            </a:r>
            <a:r>
              <a:rPr lang="zh-TW" altLang="en-US" sz="2400" b="1">
                <a:solidFill>
                  <a:schemeClr val="bg1"/>
                </a:solidFill>
                <a:latin typeface="Times New Roman"/>
                <a:ea typeface="PMingLiU"/>
                <a:cs typeface="Times New Roman"/>
              </a:rPr>
              <a:t>課程的</a:t>
            </a:r>
            <a:r>
              <a:rPr lang="en-US" altLang="zh-TW" sz="2400" b="1" dirty="0">
                <a:solidFill>
                  <a:schemeClr val="bg1"/>
                </a:solidFill>
                <a:latin typeface="Times New Roman"/>
                <a:ea typeface="微軟正黑體"/>
                <a:cs typeface="Times New Roman"/>
              </a:rPr>
              <a:t>$1,000</a:t>
            </a:r>
            <a:r>
              <a:rPr lang="zh-TW" altLang="en-US" sz="2400" b="1">
                <a:solidFill>
                  <a:schemeClr val="bg1"/>
                </a:solidFill>
                <a:latin typeface="Times New Roman"/>
                <a:ea typeface="PMingLiU"/>
                <a:cs typeface="Times New Roman"/>
              </a:rPr>
              <a:t>資助上限</a:t>
            </a:r>
            <a:endParaRPr lang="zh-HK" altLang="en-US" sz="2400" b="1">
              <a:solidFill>
                <a:schemeClr val="bg1"/>
              </a:solidFill>
              <a:latin typeface="Times New Roman"/>
              <a:ea typeface="PMingLiU"/>
              <a:cs typeface="Times New Roman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6116DF-2D32-B48A-8345-5AF576F623DD}"/>
              </a:ext>
            </a:extLst>
          </p:cNvPr>
          <p:cNvSpPr txBox="1"/>
          <p:nvPr/>
        </p:nvSpPr>
        <p:spPr>
          <a:xfrm>
            <a:off x="5058677" y="-5125"/>
            <a:ext cx="7130006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zh-TW" altLang="en-US" sz="2100" b="1">
                <a:solidFill>
                  <a:srgbClr val="3366CC"/>
                </a:solidFill>
                <a:latin typeface="Times New Roman"/>
                <a:cs typeface="Times New Roman"/>
              </a:rPr>
              <a:t>中醫藥從業員培訓及改善中醫診所設施資助計劃 </a:t>
            </a:r>
            <a:r>
              <a:rPr lang="en-US" altLang="zh-TW" sz="2100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(A1)</a:t>
            </a:r>
            <a:endParaRPr lang="en-US" sz="2100">
              <a:ea typeface="+mn-lt"/>
              <a:cs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4BC941-1E68-364F-8F27-510943CE4AA0}"/>
              </a:ext>
            </a:extLst>
          </p:cNvPr>
          <p:cNvSpPr txBox="1"/>
          <p:nvPr/>
        </p:nvSpPr>
        <p:spPr>
          <a:xfrm>
            <a:off x="-5750" y="1043796"/>
            <a:ext cx="122035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rgbClr val="3366CC"/>
                </a:solidFill>
                <a:latin typeface="Times New Roman"/>
                <a:ea typeface="新細明體"/>
                <a:cs typeface="Times New Roman"/>
              </a:rPr>
              <a:t>      中醫藥從業員培訓資助計劃  </a:t>
            </a:r>
            <a:r>
              <a:rPr lang="en-US" b="1">
                <a:solidFill>
                  <a:srgbClr val="3366CC"/>
                </a:solidFill>
                <a:latin typeface="Times New Roman"/>
              </a:rPr>
              <a:t>(A1-1, A1-2, A1-3)</a:t>
            </a:r>
            <a:r>
              <a:rPr lang="en-US">
                <a:latin typeface="Times New Roman"/>
                <a:cs typeface="Times New Roman"/>
              </a:rPr>
              <a:t>​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B9B165-EDD9-4270-9E06-F6454069E36B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539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778EA1-AFF3-7DE5-5CFF-70346719910D}"/>
              </a:ext>
            </a:extLst>
          </p:cNvPr>
          <p:cNvSpPr txBox="1">
            <a:spLocks/>
          </p:cNvSpPr>
          <p:nvPr/>
        </p:nvSpPr>
        <p:spPr>
          <a:xfrm>
            <a:off x="418" y="2628650"/>
            <a:ext cx="12189122" cy="26564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sz="4000" b="1">
                <a:latin typeface="Times"/>
                <a:ea typeface="新細明體"/>
                <a:cs typeface="Times"/>
              </a:rPr>
              <a:t>企業支援計劃 </a:t>
            </a:r>
            <a:r>
              <a:rPr lang="en-US" sz="4000" b="1">
                <a:latin typeface="Times"/>
                <a:ea typeface="新細明體"/>
                <a:cs typeface="Times"/>
              </a:rPr>
              <a:t>— </a:t>
            </a:r>
            <a:br>
              <a:rPr lang="en-US" altLang="zh-TW" sz="4000" b="1">
                <a:latin typeface="Times"/>
                <a:ea typeface="新細明體"/>
                <a:cs typeface="Times"/>
              </a:rPr>
            </a:br>
            <a:r>
              <a:rPr lang="en-US" sz="4000" b="1" err="1">
                <a:latin typeface="Times"/>
                <a:ea typeface="新細明體"/>
                <a:cs typeface="Times"/>
              </a:rPr>
              <a:t>改善中醫診所設施資助計劃</a:t>
            </a:r>
            <a:r>
              <a:rPr lang="en-US" sz="4000" b="1">
                <a:latin typeface="Times"/>
                <a:ea typeface="新細明體"/>
                <a:cs typeface="Times"/>
              </a:rPr>
              <a:t> </a:t>
            </a:r>
            <a:endParaRPr lang="en-US" sz="4000">
              <a:latin typeface="Times"/>
              <a:ea typeface="新細明體"/>
              <a:cs typeface="Times"/>
            </a:endParaRPr>
          </a:p>
          <a:p>
            <a:r>
              <a:rPr lang="en-US" sz="4000" b="1">
                <a:latin typeface="Times"/>
                <a:ea typeface="新細明體"/>
                <a:cs typeface="Times"/>
              </a:rPr>
              <a:t>(A1-4)</a:t>
            </a:r>
            <a:endParaRPr lang="en-US" sz="4000">
              <a:latin typeface="Times"/>
              <a:ea typeface="+mj-lt"/>
              <a:cs typeface="Time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9D2696-2EC3-47D4-A563-17E064BA7616}"/>
              </a:ext>
            </a:extLst>
          </p:cNvPr>
          <p:cNvSpPr/>
          <p:nvPr/>
        </p:nvSpPr>
        <p:spPr>
          <a:xfrm>
            <a:off x="0" y="6210922"/>
            <a:ext cx="12192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本內容只供參考，有關資料以官方最新公布為準。如內容有所修訂，恕不另行通知。</a:t>
            </a:r>
            <a:endParaRPr lang="zh-TW" altLang="en-US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TW" alt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above information is for reference only while subject to change without further notice.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HK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Kindly refer to the latest official announcement for updated information.</a:t>
            </a:r>
            <a:endParaRPr lang="en-HK" sz="9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471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B612A4F3637142B20794F334859676" ma:contentTypeVersion="30" ma:contentTypeDescription="Create a new document." ma:contentTypeScope="" ma:versionID="d00e24ee23bd01ae7f7687e498b31495">
  <xsd:schema xmlns:xsd="http://www.w3.org/2001/XMLSchema" xmlns:xs="http://www.w3.org/2001/XMLSchema" xmlns:p="http://schemas.microsoft.com/office/2006/metadata/properties" xmlns:ns2="866b6f03-3aa9-4f32-81ce-975a4a1fca90" xmlns:ns3="19d4e66f-9b6b-4a49-a088-4df335d8d9d6" targetNamespace="http://schemas.microsoft.com/office/2006/metadata/properties" ma:root="true" ma:fieldsID="d03fbc0b7394150184478277102e8f09" ns2:_="" ns3:_="">
    <xsd:import namespace="866b6f03-3aa9-4f32-81ce-975a4a1fca90"/>
    <xsd:import namespace="19d4e66f-9b6b-4a49-a088-4df335d8d9d6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jysp" minOccurs="0"/>
                <xsd:element ref="ns2:person" minOccurs="0"/>
                <xsd:element ref="ns2:MediaServiceGenerationTime" minOccurs="0"/>
                <xsd:element ref="ns2:MediaServiceEventHashCode" minOccurs="0"/>
                <xsd:element ref="ns2:w6t2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_Flow_SignoffStatus" minOccurs="0"/>
                <xsd:element ref="ns3:TaxCatchAll" minOccurs="0"/>
                <xsd:element ref="ns2:Manag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6b6f03-3aa9-4f32-81ce-975a4a1fca90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description="Sing Kee EP" ma:format="Dropdown" ma:internalName="Description0">
      <xsd:simpleType>
        <xsd:restriction base="dms:Text">
          <xsd:maxLength value="255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jysp" ma:index="17" nillable="true" ma:displayName="Person or Group" ma:list="UserInfo" ma:internalName="jysp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erson" ma:index="18" nillable="true" ma:displayName="person" ma:format="Dropdown" ma:list="UserInfo" ma:SharePointGroup="0" ma:internalName="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w6t2" ma:index="21" nillable="true" ma:displayName="Text" ma:internalName="w6t2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anager" ma:index="28" nillable="true" ma:displayName="Manager" ma:format="Dropdown" ma:list="UserInfo" ma:SharePointGroup="0" ma:internalName="Manag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4e66f-9b6b-4a49-a088-4df335d8d9d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b7c9775d-2f4e-42f8-89bb-453aaefaff9f}" ma:internalName="TaxCatchAll" ma:showField="CatchAllData" ma:web="19d4e66f-9b6b-4a49-a088-4df335d8d9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66b6f03-3aa9-4f32-81ce-975a4a1fca90" xsi:nil="true"/>
    <jysp xmlns="866b6f03-3aa9-4f32-81ce-975a4a1fca90">
      <UserInfo>
        <DisplayName/>
        <AccountId xsi:nil="true"/>
        <AccountType/>
      </UserInfo>
    </jysp>
    <w6t2 xmlns="866b6f03-3aa9-4f32-81ce-975a4a1fca90" xsi:nil="true"/>
    <person xmlns="866b6f03-3aa9-4f32-81ce-975a4a1fca90">
      <UserInfo>
        <DisplayName/>
        <AccountId xsi:nil="true"/>
        <AccountType/>
      </UserInfo>
    </person>
    <SharedWithUsers xmlns="19d4e66f-9b6b-4a49-a088-4df335d8d9d6">
      <UserInfo>
        <DisplayName>Vinci LEE</DisplayName>
        <AccountId>147</AccountId>
        <AccountType/>
      </UserInfo>
      <UserInfo>
        <DisplayName>Sandy LI</DisplayName>
        <AccountId>2053</AccountId>
        <AccountType/>
      </UserInfo>
    </SharedWithUsers>
    <MediaLengthInSeconds xmlns="866b6f03-3aa9-4f32-81ce-975a4a1fca90" xsi:nil="true"/>
    <TaxCatchAll xmlns="19d4e66f-9b6b-4a49-a088-4df335d8d9d6" xsi:nil="true"/>
    <_Flow_SignoffStatus xmlns="866b6f03-3aa9-4f32-81ce-975a4a1fca90" xsi:nil="true"/>
    <Manager xmlns="866b6f03-3aa9-4f32-81ce-975a4a1fca90">
      <UserInfo>
        <DisplayName/>
        <AccountId xsi:nil="true"/>
        <AccountType/>
      </UserInfo>
    </Manager>
  </documentManagement>
</p:properties>
</file>

<file path=customXml/itemProps1.xml><?xml version="1.0" encoding="utf-8"?>
<ds:datastoreItem xmlns:ds="http://schemas.openxmlformats.org/officeDocument/2006/customXml" ds:itemID="{BFF872B5-201C-4A5D-ADEA-F8DE1010F880}"/>
</file>

<file path=customXml/itemProps2.xml><?xml version="1.0" encoding="utf-8"?>
<ds:datastoreItem xmlns:ds="http://schemas.openxmlformats.org/officeDocument/2006/customXml" ds:itemID="{4E7DB796-7C57-474D-98A7-0F65F33461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023E8D-E6CF-4F3E-8E7A-0C305363C5F0}">
  <ds:schemaRefs>
    <ds:schemaRef ds:uri="19d4e66f-9b6b-4a49-a088-4df335d8d9d6"/>
    <ds:schemaRef ds:uri="866b6f03-3aa9-4f32-81ce-975a4a1fca9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5313</Words>
  <Application>Microsoft Office PowerPoint</Application>
  <PresentationFormat>Widescreen</PresentationFormat>
  <Paragraphs>523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times </vt:lpstr>
      <vt:lpstr>游ゴシック</vt:lpstr>
      <vt:lpstr>新細明體</vt:lpstr>
      <vt:lpstr>新細明體</vt:lpstr>
      <vt:lpstr>Arial</vt:lpstr>
      <vt:lpstr>Calibri</vt:lpstr>
      <vt:lpstr>Calibri Light</vt:lpstr>
      <vt:lpstr>Times</vt:lpstr>
      <vt:lpstr>Times New Roman</vt:lpstr>
      <vt:lpstr>Verdana</vt:lpstr>
      <vt:lpstr>Wingdings</vt:lpstr>
      <vt:lpstr>Office Theme</vt:lpstr>
      <vt:lpstr>PowerPoint Presentation</vt:lpstr>
      <vt:lpstr>背景</vt:lpstr>
      <vt:lpstr>PowerPoint Presentation</vt:lpstr>
      <vt:lpstr>PowerPoint Presentation</vt:lpstr>
      <vt:lpstr>企業支援計劃 —  中醫藥從業員培訓資助計劃  (A1-1, A1-2, A1-3)</vt:lpstr>
      <vt:lpstr>目的</vt:lpstr>
      <vt:lpstr>PowerPoint Presentation</vt:lpstr>
      <vt:lpstr>PowerPoint Presentation</vt:lpstr>
      <vt:lpstr>PowerPoint Presentation</vt:lpstr>
      <vt:lpstr>目的</vt:lpstr>
      <vt:lpstr>資助比例及上限</vt:lpstr>
      <vt:lpstr>資助原則</vt:lpstr>
      <vt:lpstr>項目成果分享</vt:lpstr>
      <vt:lpstr>項目成果分享</vt:lpstr>
      <vt:lpstr>項目成果分享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合資格機構</vt:lpstr>
      <vt:lpstr>資助細節</vt:lpstr>
      <vt:lpstr>PowerPoint Presentation</vt:lpstr>
      <vt:lpstr>目的</vt:lpstr>
      <vt:lpstr>資助比例及上限</vt:lpstr>
      <vt:lpstr>資助原則</vt:lpstr>
      <vt:lpstr>項目成果分享</vt:lpstr>
      <vt:lpstr>項目成果分享</vt:lpstr>
      <vt:lpstr>項目成果分享</vt:lpstr>
      <vt:lpstr>項目成果分享</vt:lpstr>
      <vt:lpstr>PowerPoint Presentation</vt:lpstr>
      <vt:lpstr>中醫藥資源平台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Juliet CHUNG</dc:creator>
  <cp:lastModifiedBy>Phoebe HUNG</cp:lastModifiedBy>
  <cp:revision>331</cp:revision>
  <cp:lastPrinted>2021-08-05T03:46:44Z</cp:lastPrinted>
  <dcterms:created xsi:type="dcterms:W3CDTF">2019-07-17T02:17:06Z</dcterms:created>
  <dcterms:modified xsi:type="dcterms:W3CDTF">2022-11-30T02:23:35Z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0x010100EEB612A4F3637142B20794F334859676</vt:lpwstr>
  </property>
  <property fmtid="{D5CDD505-2E9C-101B-9397-08002B2CF9AE}" pid="3" name="Order">
    <vt:r8>111300</vt:r8>
  </property>
  <property fmtid="{D5CDD505-2E9C-101B-9397-08002B2CF9AE}" pid="4" name="ComplianceAssetId">
    <vt:lpwstr/>
  </property>
  <property fmtid="{D5CDD505-2E9C-101B-9397-08002B2CF9AE}" pid="5" name="_ExtendedDescription">
    <vt:lpwstr/>
  </property>
</Properties>
</file>